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5"/>
  </p:notesMasterIdLst>
  <p:sldIdLst>
    <p:sldId id="298" r:id="rId2"/>
    <p:sldId id="299" r:id="rId3"/>
    <p:sldId id="300" r:id="rId4"/>
    <p:sldId id="313" r:id="rId5"/>
    <p:sldId id="302" r:id="rId6"/>
    <p:sldId id="256" r:id="rId7"/>
    <p:sldId id="314" r:id="rId8"/>
    <p:sldId id="280" r:id="rId9"/>
    <p:sldId id="301" r:id="rId10"/>
    <p:sldId id="261" r:id="rId11"/>
    <p:sldId id="281" r:id="rId12"/>
    <p:sldId id="303" r:id="rId13"/>
    <p:sldId id="304" r:id="rId14"/>
    <p:sldId id="305" r:id="rId15"/>
    <p:sldId id="264" r:id="rId16"/>
    <p:sldId id="306" r:id="rId17"/>
    <p:sldId id="307" r:id="rId18"/>
    <p:sldId id="308" r:id="rId19"/>
    <p:sldId id="311" r:id="rId20"/>
    <p:sldId id="310" r:id="rId21"/>
    <p:sldId id="278" r:id="rId22"/>
    <p:sldId id="297" r:id="rId23"/>
    <p:sldId id="286" r:id="rId24"/>
    <p:sldId id="312" r:id="rId25"/>
    <p:sldId id="289" r:id="rId26"/>
    <p:sldId id="296" r:id="rId27"/>
    <p:sldId id="291" r:id="rId28"/>
    <p:sldId id="292" r:id="rId29"/>
    <p:sldId id="293" r:id="rId30"/>
    <p:sldId id="294" r:id="rId31"/>
    <p:sldId id="282" r:id="rId32"/>
    <p:sldId id="315" r:id="rId33"/>
    <p:sldId id="295"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FFFF00"/>
    <a:srgbClr val="9F6100"/>
    <a:srgbClr val="00FFF2"/>
    <a:srgbClr val="3B68FF"/>
    <a:srgbClr val="FFFF05"/>
    <a:srgbClr val="FFF8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752"/>
    <p:restoredTop sz="86405"/>
  </p:normalViewPr>
  <p:slideViewPr>
    <p:cSldViewPr snapToGrid="0">
      <p:cViewPr varScale="1">
        <p:scale>
          <a:sx n="76" d="100"/>
          <a:sy n="76" d="100"/>
        </p:scale>
        <p:origin x="224" y="102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AAD8AD-FD3C-2C4A-B7B6-2BBCD047D2CD}" type="datetimeFigureOut">
              <a:rPr lang="en-BH" smtClean="0"/>
              <a:t>28/04/2025</a:t>
            </a:fld>
            <a:endParaRPr lang="en-B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09E78B-2635-5A45-A0EC-E923930F8B16}" type="slidenum">
              <a:rPr lang="en-BH" smtClean="0"/>
              <a:t>‹#›</a:t>
            </a:fld>
            <a:endParaRPr lang="en-BH"/>
          </a:p>
        </p:txBody>
      </p:sp>
    </p:spTree>
    <p:extLst>
      <p:ext uri="{BB962C8B-B14F-4D97-AF65-F5344CB8AC3E}">
        <p14:creationId xmlns:p14="http://schemas.microsoft.com/office/powerpoint/2010/main" val="1615794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H"/>
          </a:p>
        </p:txBody>
      </p:sp>
      <p:sp>
        <p:nvSpPr>
          <p:cNvPr id="4" name="Slide Number Placeholder 3"/>
          <p:cNvSpPr>
            <a:spLocks noGrp="1"/>
          </p:cNvSpPr>
          <p:nvPr>
            <p:ph type="sldNum" sz="quarter" idx="5"/>
          </p:nvPr>
        </p:nvSpPr>
        <p:spPr/>
        <p:txBody>
          <a:bodyPr/>
          <a:lstStyle/>
          <a:p>
            <a:fld id="{1D09E78B-2635-5A45-A0EC-E923930F8B16}" type="slidenum">
              <a:rPr lang="en-BH" smtClean="0"/>
              <a:t>6</a:t>
            </a:fld>
            <a:endParaRPr lang="en-BH"/>
          </a:p>
        </p:txBody>
      </p:sp>
    </p:spTree>
    <p:extLst>
      <p:ext uri="{BB962C8B-B14F-4D97-AF65-F5344CB8AC3E}">
        <p14:creationId xmlns:p14="http://schemas.microsoft.com/office/powerpoint/2010/main" val="3072874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t>
            </a:r>
            <a:r>
              <a:rPr lang="en-BH" dirty="0"/>
              <a:t>ut the photo of the ayah here</a:t>
            </a:r>
          </a:p>
        </p:txBody>
      </p:sp>
      <p:sp>
        <p:nvSpPr>
          <p:cNvPr id="4" name="Slide Number Placeholder 3"/>
          <p:cNvSpPr>
            <a:spLocks noGrp="1"/>
          </p:cNvSpPr>
          <p:nvPr>
            <p:ph type="sldNum" sz="quarter" idx="5"/>
          </p:nvPr>
        </p:nvSpPr>
        <p:spPr/>
        <p:txBody>
          <a:bodyPr/>
          <a:lstStyle/>
          <a:p>
            <a:fld id="{1D09E78B-2635-5A45-A0EC-E923930F8B16}" type="slidenum">
              <a:rPr lang="en-BH" smtClean="0"/>
              <a:t>10</a:t>
            </a:fld>
            <a:endParaRPr lang="en-BH"/>
          </a:p>
        </p:txBody>
      </p:sp>
    </p:spTree>
    <p:extLst>
      <p:ext uri="{BB962C8B-B14F-4D97-AF65-F5344CB8AC3E}">
        <p14:creationId xmlns:p14="http://schemas.microsoft.com/office/powerpoint/2010/main" val="19139959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BH" dirty="0"/>
          </a:p>
        </p:txBody>
      </p:sp>
      <p:sp>
        <p:nvSpPr>
          <p:cNvPr id="4" name="Slide Number Placeholder 3"/>
          <p:cNvSpPr>
            <a:spLocks noGrp="1"/>
          </p:cNvSpPr>
          <p:nvPr>
            <p:ph type="sldNum" sz="quarter" idx="5"/>
          </p:nvPr>
        </p:nvSpPr>
        <p:spPr/>
        <p:txBody>
          <a:bodyPr/>
          <a:lstStyle/>
          <a:p>
            <a:fld id="{1D09E78B-2635-5A45-A0EC-E923930F8B16}" type="slidenum">
              <a:rPr lang="en-BH" smtClean="0"/>
              <a:t>13</a:t>
            </a:fld>
            <a:endParaRPr lang="en-BH"/>
          </a:p>
        </p:txBody>
      </p:sp>
    </p:spTree>
    <p:extLst>
      <p:ext uri="{BB962C8B-B14F-4D97-AF65-F5344CB8AC3E}">
        <p14:creationId xmlns:p14="http://schemas.microsoft.com/office/powerpoint/2010/main" val="33656509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H" dirty="0"/>
          </a:p>
        </p:txBody>
      </p:sp>
      <p:sp>
        <p:nvSpPr>
          <p:cNvPr id="4" name="Slide Number Placeholder 3"/>
          <p:cNvSpPr>
            <a:spLocks noGrp="1"/>
          </p:cNvSpPr>
          <p:nvPr>
            <p:ph type="sldNum" sz="quarter" idx="5"/>
          </p:nvPr>
        </p:nvSpPr>
        <p:spPr/>
        <p:txBody>
          <a:bodyPr/>
          <a:lstStyle/>
          <a:p>
            <a:fld id="{1D09E78B-2635-5A45-A0EC-E923930F8B16}" type="slidenum">
              <a:rPr lang="en-BH" smtClean="0"/>
              <a:t>15</a:t>
            </a:fld>
            <a:endParaRPr lang="en-BH"/>
          </a:p>
        </p:txBody>
      </p:sp>
    </p:spTree>
    <p:extLst>
      <p:ext uri="{BB962C8B-B14F-4D97-AF65-F5344CB8AC3E}">
        <p14:creationId xmlns:p14="http://schemas.microsoft.com/office/powerpoint/2010/main" val="11802387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H"/>
          </a:p>
        </p:txBody>
      </p:sp>
      <p:sp>
        <p:nvSpPr>
          <p:cNvPr id="4" name="Slide Number Placeholder 3"/>
          <p:cNvSpPr>
            <a:spLocks noGrp="1"/>
          </p:cNvSpPr>
          <p:nvPr>
            <p:ph type="sldNum" sz="quarter" idx="5"/>
          </p:nvPr>
        </p:nvSpPr>
        <p:spPr/>
        <p:txBody>
          <a:bodyPr/>
          <a:lstStyle/>
          <a:p>
            <a:fld id="{1D09E78B-2635-5A45-A0EC-E923930F8B16}" type="slidenum">
              <a:rPr lang="en-BH" smtClean="0"/>
              <a:t>21</a:t>
            </a:fld>
            <a:endParaRPr lang="en-BH"/>
          </a:p>
        </p:txBody>
      </p:sp>
    </p:spTree>
    <p:extLst>
      <p:ext uri="{BB962C8B-B14F-4D97-AF65-F5344CB8AC3E}">
        <p14:creationId xmlns:p14="http://schemas.microsoft.com/office/powerpoint/2010/main" val="4179375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4E5A38-48D7-330B-774F-1587EC2095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1B2BF2-B7C9-370B-6DC3-223FFF784C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A2CC71-7787-F731-40A8-F3F4B3EFAF9F}"/>
              </a:ext>
            </a:extLst>
          </p:cNvPr>
          <p:cNvSpPr>
            <a:spLocks noGrp="1"/>
          </p:cNvSpPr>
          <p:nvPr>
            <p:ph type="body" idx="1"/>
          </p:nvPr>
        </p:nvSpPr>
        <p:spPr/>
        <p:txBody>
          <a:bodyPr/>
          <a:lstStyle/>
          <a:p>
            <a:endParaRPr lang="en-BH"/>
          </a:p>
        </p:txBody>
      </p:sp>
      <p:sp>
        <p:nvSpPr>
          <p:cNvPr id="4" name="Slide Number Placeholder 3">
            <a:extLst>
              <a:ext uri="{FF2B5EF4-FFF2-40B4-BE49-F238E27FC236}">
                <a16:creationId xmlns:a16="http://schemas.microsoft.com/office/drawing/2014/main" id="{3131622D-A1E8-7B7B-D573-0025A1575611}"/>
              </a:ext>
            </a:extLst>
          </p:cNvPr>
          <p:cNvSpPr>
            <a:spLocks noGrp="1"/>
          </p:cNvSpPr>
          <p:nvPr>
            <p:ph type="sldNum" sz="quarter" idx="5"/>
          </p:nvPr>
        </p:nvSpPr>
        <p:spPr/>
        <p:txBody>
          <a:bodyPr/>
          <a:lstStyle/>
          <a:p>
            <a:fld id="{1D09E78B-2635-5A45-A0EC-E923930F8B16}" type="slidenum">
              <a:rPr lang="en-BH" smtClean="0"/>
              <a:t>22</a:t>
            </a:fld>
            <a:endParaRPr lang="en-BH"/>
          </a:p>
        </p:txBody>
      </p:sp>
    </p:spTree>
    <p:extLst>
      <p:ext uri="{BB962C8B-B14F-4D97-AF65-F5344CB8AC3E}">
        <p14:creationId xmlns:p14="http://schemas.microsoft.com/office/powerpoint/2010/main" val="1814004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4/28/25</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4/28/25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4/28/25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4/28/25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4/28/25</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4/28/25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4/28/25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4/28/25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4/28/25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4/28/25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4/28/25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4/28/25</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B5E82-8CE7-CF6B-C726-6F86B94D621A}"/>
              </a:ext>
            </a:extLst>
          </p:cNvPr>
          <p:cNvSpPr>
            <a:spLocks noGrp="1"/>
          </p:cNvSpPr>
          <p:nvPr>
            <p:ph type="ctrTitle"/>
          </p:nvPr>
        </p:nvSpPr>
        <p:spPr/>
        <p:txBody>
          <a:bodyPr/>
          <a:lstStyle/>
          <a:p>
            <a:r>
              <a:rPr lang="en-BH" dirty="0"/>
              <a:t>SALAM</a:t>
            </a:r>
          </a:p>
        </p:txBody>
      </p:sp>
    </p:spTree>
    <p:extLst>
      <p:ext uri="{BB962C8B-B14F-4D97-AF65-F5344CB8AC3E}">
        <p14:creationId xmlns:p14="http://schemas.microsoft.com/office/powerpoint/2010/main" val="670022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57500303-A207-4812-BEB9-51E132FEB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10118C91-C025-4776-BE95-E9926378E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BH"/>
            </a:p>
          </p:txBody>
        </p:sp>
        <p:sp>
          <p:nvSpPr>
            <p:cNvPr id="12" name="Freeform 6">
              <a:extLst>
                <a:ext uri="{FF2B5EF4-FFF2-40B4-BE49-F238E27FC236}">
                  <a16:creationId xmlns:a16="http://schemas.microsoft.com/office/drawing/2014/main" id="{339174D0-30E8-4BBF-BF81-5DDAC33C0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BH"/>
            </a:p>
          </p:txBody>
        </p:sp>
      </p:grpSp>
      <p:sp useBgFill="1">
        <p:nvSpPr>
          <p:cNvPr id="21" name="Rectangle 20">
            <a:extLst>
              <a:ext uri="{FF2B5EF4-FFF2-40B4-BE49-F238E27FC236}">
                <a16:creationId xmlns:a16="http://schemas.microsoft.com/office/drawing/2014/main" id="{7BB74091-09FE-44AF-8325-7FE6E175F7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ECD2EC-2836-6503-BE95-B3C45ED050E3}"/>
              </a:ext>
            </a:extLst>
          </p:cNvPr>
          <p:cNvSpPr>
            <a:spLocks noGrp="1"/>
          </p:cNvSpPr>
          <p:nvPr>
            <p:ph type="title"/>
          </p:nvPr>
        </p:nvSpPr>
        <p:spPr>
          <a:xfrm>
            <a:off x="827847" y="4830595"/>
            <a:ext cx="10720685" cy="1408285"/>
          </a:xfrm>
        </p:spPr>
        <p:style>
          <a:lnRef idx="2">
            <a:schemeClr val="accent2"/>
          </a:lnRef>
          <a:fillRef idx="1">
            <a:schemeClr val="lt1"/>
          </a:fillRef>
          <a:effectRef idx="0">
            <a:schemeClr val="accent2"/>
          </a:effectRef>
          <a:fontRef idx="minor">
            <a:schemeClr val="dk1"/>
          </a:fontRef>
        </p:style>
        <p:txBody>
          <a:bodyPr vert="horz" lIns="91440" tIns="45720" rIns="91440" bIns="45720" rtlCol="0" anchor="b">
            <a:noAutofit/>
          </a:bodyPr>
          <a:lstStyle/>
          <a:p>
            <a:pPr algn="ctr"/>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What is </a:t>
            </a:r>
            <a:r>
              <a:rPr lang="en-US" sz="2800" i="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the longest and shortest Ayahs (by number of words)?</a:t>
            </a:r>
            <a:br>
              <a:rPr lang="en-US" sz="2800" i="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br>
            <a:endPar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pic>
        <p:nvPicPr>
          <p:cNvPr id="4" name="Picture 3" descr="A screenshot of a phone&#10;&#10;AI-generated content may be incorrect.">
            <a:extLst>
              <a:ext uri="{FF2B5EF4-FFF2-40B4-BE49-F238E27FC236}">
                <a16:creationId xmlns:a16="http://schemas.microsoft.com/office/drawing/2014/main" id="{425DFCC3-7B15-A483-AA35-AF94522F0FDC}"/>
              </a:ext>
            </a:extLst>
          </p:cNvPr>
          <p:cNvPicPr>
            <a:picLocks noChangeAspect="1"/>
          </p:cNvPicPr>
          <p:nvPr/>
        </p:nvPicPr>
        <p:blipFill>
          <a:blip r:embed="rId3"/>
          <a:stretch>
            <a:fillRect/>
          </a:stretch>
        </p:blipFill>
        <p:spPr>
          <a:xfrm>
            <a:off x="6417733" y="1594370"/>
            <a:ext cx="5130799" cy="1641855"/>
          </a:xfrm>
          <a:prstGeom prst="rect">
            <a:avLst/>
          </a:prstGeom>
          <a:ln>
            <a:noFill/>
          </a:ln>
          <a:effectLst>
            <a:outerShdw blurRad="292100" dist="139700" dir="2700000" algn="tl" rotWithShape="0">
              <a:srgbClr val="333333">
                <a:alpha val="65000"/>
              </a:srgbClr>
            </a:outerShdw>
          </a:effectLst>
        </p:spPr>
      </p:pic>
      <p:sp>
        <p:nvSpPr>
          <p:cNvPr id="22" name="Freeform: Shape 15">
            <a:extLst>
              <a:ext uri="{FF2B5EF4-FFF2-40B4-BE49-F238E27FC236}">
                <a16:creationId xmlns:a16="http://schemas.microsoft.com/office/drawing/2014/main" id="{0F30CCEB-94C4-4F72-BA5A-9CEA85302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434936" y="4446551"/>
            <a:ext cx="1957171" cy="1103687"/>
          </a:xfrm>
          <a:custGeom>
            <a:avLst/>
            <a:gdLst>
              <a:gd name="connsiteX0" fmla="*/ 2017702 w 2017702"/>
              <a:gd name="connsiteY0" fmla="*/ 1137821 h 1137821"/>
              <a:gd name="connsiteX1" fmla="*/ 404 w 2017702"/>
              <a:gd name="connsiteY1" fmla="*/ 1137821 h 1137821"/>
              <a:gd name="connsiteX2" fmla="*/ 0 w 2017702"/>
              <a:gd name="connsiteY2" fmla="*/ 900216 h 1137821"/>
              <a:gd name="connsiteX3" fmla="*/ 1767759 w 2017702"/>
              <a:gd name="connsiteY3" fmla="*/ 901031 h 1137821"/>
              <a:gd name="connsiteX4" fmla="*/ 1767759 w 2017702"/>
              <a:gd name="connsiteY4" fmla="*/ 0 h 1137821"/>
              <a:gd name="connsiteX5" fmla="*/ 2017702 w 2017702"/>
              <a:gd name="connsiteY5" fmla="*/ 0 h 113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7702" h="1137821">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tx2">
              <a:alpha val="80000"/>
            </a:schemeClr>
          </a:solidFill>
          <a:ln w="0">
            <a:noFill/>
            <a:prstDash val="solid"/>
            <a:round/>
            <a:headEnd/>
            <a:tailEnd/>
          </a:ln>
        </p:spPr>
        <p:txBody>
          <a:bodyPr/>
          <a:lstStyle/>
          <a:p>
            <a:endParaRPr lang="en-BH"/>
          </a:p>
        </p:txBody>
      </p:sp>
      <p:sp>
        <p:nvSpPr>
          <p:cNvPr id="23" name="Freeform: Shape 17">
            <a:extLst>
              <a:ext uri="{FF2B5EF4-FFF2-40B4-BE49-F238E27FC236}">
                <a16:creationId xmlns:a16="http://schemas.microsoft.com/office/drawing/2014/main" id="{0DE1A94F-CC8B-4954-97A7-ADD4F300D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96837" y="5311230"/>
            <a:ext cx="2042265" cy="1213486"/>
          </a:xfrm>
          <a:custGeom>
            <a:avLst/>
            <a:gdLst>
              <a:gd name="connsiteX0" fmla="*/ 1844618 w 2105428"/>
              <a:gd name="connsiteY0" fmla="*/ 0 h 1251016"/>
              <a:gd name="connsiteX1" fmla="*/ 2105428 w 2105428"/>
              <a:gd name="connsiteY1" fmla="*/ 0 h 1251016"/>
              <a:gd name="connsiteX2" fmla="*/ 2105428 w 2105428"/>
              <a:gd name="connsiteY2" fmla="*/ 1251016 h 1251016"/>
              <a:gd name="connsiteX3" fmla="*/ 421 w 2105428"/>
              <a:gd name="connsiteY3" fmla="*/ 1251016 h 1251016"/>
              <a:gd name="connsiteX4" fmla="*/ 0 w 2105428"/>
              <a:gd name="connsiteY4" fmla="*/ 1003081 h 1251016"/>
              <a:gd name="connsiteX5" fmla="*/ 1844618 w 2105428"/>
              <a:gd name="connsiteY5" fmla="*/ 1003931 h 125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428" h="1251016">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tx2">
              <a:alpha val="80000"/>
            </a:schemeClr>
          </a:solidFill>
          <a:ln w="0">
            <a:noFill/>
            <a:prstDash val="solid"/>
            <a:round/>
            <a:headEnd/>
            <a:tailEnd/>
          </a:ln>
        </p:spPr>
        <p:txBody>
          <a:bodyPr/>
          <a:lstStyle/>
          <a:p>
            <a:endParaRPr lang="en-BH"/>
          </a:p>
        </p:txBody>
      </p:sp>
      <p:pic>
        <p:nvPicPr>
          <p:cNvPr id="3" name="Picture 2">
            <a:extLst>
              <a:ext uri="{FF2B5EF4-FFF2-40B4-BE49-F238E27FC236}">
                <a16:creationId xmlns:a16="http://schemas.microsoft.com/office/drawing/2014/main" id="{49B9BA7E-385F-6C35-D2FB-3A644981C948}"/>
              </a:ext>
            </a:extLst>
          </p:cNvPr>
          <p:cNvPicPr>
            <a:picLocks noChangeAspect="1"/>
          </p:cNvPicPr>
          <p:nvPr/>
        </p:nvPicPr>
        <p:blipFill>
          <a:blip r:embed="rId4"/>
          <a:stretch>
            <a:fillRect/>
          </a:stretch>
        </p:blipFill>
        <p:spPr>
          <a:xfrm>
            <a:off x="7386937" y="333284"/>
            <a:ext cx="3360933" cy="5526706"/>
          </a:xfrm>
          <a:prstGeom prst="rect">
            <a:avLst/>
          </a:prstGeom>
        </p:spPr>
      </p:pic>
      <p:sp>
        <p:nvSpPr>
          <p:cNvPr id="7" name="TextBox 6">
            <a:extLst>
              <a:ext uri="{FF2B5EF4-FFF2-40B4-BE49-F238E27FC236}">
                <a16:creationId xmlns:a16="http://schemas.microsoft.com/office/drawing/2014/main" id="{CC147A2A-CE0D-8500-F997-067A6B41830B}"/>
              </a:ext>
            </a:extLst>
          </p:cNvPr>
          <p:cNvSpPr txBox="1"/>
          <p:nvPr/>
        </p:nvSpPr>
        <p:spPr>
          <a:xfrm>
            <a:off x="7739743" y="130629"/>
            <a:ext cx="2645228" cy="369332"/>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ar-SA" dirty="0"/>
              <a:t>آية الدين</a:t>
            </a:r>
            <a:endParaRPr lang="en-BH" dirty="0"/>
          </a:p>
        </p:txBody>
      </p:sp>
      <p:sp>
        <p:nvSpPr>
          <p:cNvPr id="10" name="Rectangle 9">
            <a:extLst>
              <a:ext uri="{FF2B5EF4-FFF2-40B4-BE49-F238E27FC236}">
                <a16:creationId xmlns:a16="http://schemas.microsoft.com/office/drawing/2014/main" id="{AA05A288-B3B3-C631-BB45-2173F8F42621}"/>
              </a:ext>
            </a:extLst>
          </p:cNvPr>
          <p:cNvSpPr/>
          <p:nvPr/>
        </p:nvSpPr>
        <p:spPr>
          <a:xfrm>
            <a:off x="8561294" y="828757"/>
            <a:ext cx="762000" cy="300796"/>
          </a:xfrm>
          <a:prstGeom prst="rect">
            <a:avLst/>
          </a:prstGeom>
          <a:solidFill>
            <a:schemeClr val="accent2">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
        <p:nvSpPr>
          <p:cNvPr id="15" name="Rectangle 14">
            <a:extLst>
              <a:ext uri="{FF2B5EF4-FFF2-40B4-BE49-F238E27FC236}">
                <a16:creationId xmlns:a16="http://schemas.microsoft.com/office/drawing/2014/main" id="{A7A311EC-4025-2E69-6CCF-262BCE4C89A9}"/>
              </a:ext>
            </a:extLst>
          </p:cNvPr>
          <p:cNvSpPr/>
          <p:nvPr/>
        </p:nvSpPr>
        <p:spPr>
          <a:xfrm>
            <a:off x="7453142" y="5113232"/>
            <a:ext cx="577263" cy="217324"/>
          </a:xfrm>
          <a:prstGeom prst="rect">
            <a:avLst/>
          </a:prstGeom>
          <a:solidFill>
            <a:schemeClr val="accent2">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pic>
        <p:nvPicPr>
          <p:cNvPr id="8" name="Picture 7">
            <a:extLst>
              <a:ext uri="{FF2B5EF4-FFF2-40B4-BE49-F238E27FC236}">
                <a16:creationId xmlns:a16="http://schemas.microsoft.com/office/drawing/2014/main" id="{62A8219E-C791-7B4B-E164-36D1EDD4D49F}"/>
              </a:ext>
            </a:extLst>
          </p:cNvPr>
          <p:cNvPicPr>
            <a:picLocks noChangeAspect="1"/>
          </p:cNvPicPr>
          <p:nvPr/>
        </p:nvPicPr>
        <p:blipFill>
          <a:blip r:embed="rId5"/>
          <a:stretch>
            <a:fillRect/>
          </a:stretch>
        </p:blipFill>
        <p:spPr>
          <a:xfrm>
            <a:off x="498271" y="1594370"/>
            <a:ext cx="5384800" cy="1879600"/>
          </a:xfrm>
          <a:prstGeom prst="rect">
            <a:avLst/>
          </a:prstGeom>
        </p:spPr>
      </p:pic>
      <p:pic>
        <p:nvPicPr>
          <p:cNvPr id="9" name="Picture 8">
            <a:extLst>
              <a:ext uri="{FF2B5EF4-FFF2-40B4-BE49-F238E27FC236}">
                <a16:creationId xmlns:a16="http://schemas.microsoft.com/office/drawing/2014/main" id="{20F46322-F54E-AC78-4ED0-C788667F6CA8}"/>
              </a:ext>
            </a:extLst>
          </p:cNvPr>
          <p:cNvPicPr>
            <a:picLocks noChangeAspect="1"/>
          </p:cNvPicPr>
          <p:nvPr/>
        </p:nvPicPr>
        <p:blipFill>
          <a:blip r:embed="rId6"/>
          <a:stretch>
            <a:fillRect/>
          </a:stretch>
        </p:blipFill>
        <p:spPr>
          <a:xfrm>
            <a:off x="1235504" y="0"/>
            <a:ext cx="4251614" cy="6858000"/>
          </a:xfrm>
          <a:prstGeom prst="rect">
            <a:avLst/>
          </a:prstGeom>
          <a:ln>
            <a:noFill/>
          </a:ln>
          <a:effectLst>
            <a:outerShdw blurRad="292100" dist="139700" dir="2700000" algn="tl" rotWithShape="0">
              <a:srgbClr val="333333">
                <a:alpha val="65000"/>
              </a:srgbClr>
            </a:outerShdw>
          </a:effectLst>
        </p:spPr>
      </p:pic>
      <p:sp>
        <p:nvSpPr>
          <p:cNvPr id="13" name="Rectangle 12">
            <a:extLst>
              <a:ext uri="{FF2B5EF4-FFF2-40B4-BE49-F238E27FC236}">
                <a16:creationId xmlns:a16="http://schemas.microsoft.com/office/drawing/2014/main" id="{470BDEED-543E-12C7-EA42-82D523A982CA}"/>
              </a:ext>
            </a:extLst>
          </p:cNvPr>
          <p:cNvSpPr/>
          <p:nvPr/>
        </p:nvSpPr>
        <p:spPr>
          <a:xfrm>
            <a:off x="4563189" y="2952413"/>
            <a:ext cx="700842" cy="300796"/>
          </a:xfrm>
          <a:prstGeom prst="rect">
            <a:avLst/>
          </a:prstGeom>
          <a:solidFill>
            <a:schemeClr val="accent2">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Tree>
    <p:extLst>
      <p:ext uri="{BB962C8B-B14F-4D97-AF65-F5344CB8AC3E}">
        <p14:creationId xmlns:p14="http://schemas.microsoft.com/office/powerpoint/2010/main" val="3924165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10" grpId="0" animBg="1"/>
      <p:bldP spid="15" grpId="0"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C7FF52-BBF8-5BF1-FC69-0B4A8E2B96A2}"/>
              </a:ext>
            </a:extLst>
          </p:cNvPr>
          <p:cNvSpPr txBox="1"/>
          <p:nvPr/>
        </p:nvSpPr>
        <p:spPr>
          <a:xfrm>
            <a:off x="3238500" y="2498271"/>
            <a:ext cx="5715000" cy="156966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48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cs typeface="Rastanty Cortez" panose="020F0502020204030204" pitchFamily="34" charset="0"/>
              </a:rPr>
              <a:t>MORE ANALYTICS</a:t>
            </a:r>
            <a:endParaRPr lang="en-BH" sz="48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cs typeface="Rastanty Cortez" panose="020F0502020204030204" pitchFamily="34" charset="0"/>
            </a:endParaRPr>
          </a:p>
        </p:txBody>
      </p:sp>
    </p:spTree>
    <p:extLst>
      <p:ext uri="{BB962C8B-B14F-4D97-AF65-F5344CB8AC3E}">
        <p14:creationId xmlns:p14="http://schemas.microsoft.com/office/powerpoint/2010/main" val="2826485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BBBEA7-8C1E-90B3-0A52-B8E06E9CB575}"/>
              </a:ext>
            </a:extLst>
          </p:cNvPr>
          <p:cNvPicPr>
            <a:picLocks noChangeAspect="1"/>
          </p:cNvPicPr>
          <p:nvPr/>
        </p:nvPicPr>
        <p:blipFill>
          <a:blip r:embed="rId2"/>
          <a:stretch>
            <a:fillRect/>
          </a:stretch>
        </p:blipFill>
        <p:spPr>
          <a:xfrm>
            <a:off x="4060355" y="0"/>
            <a:ext cx="4071290" cy="6858000"/>
          </a:xfrm>
          <a:prstGeom prst="rect">
            <a:avLst/>
          </a:prstGeom>
        </p:spPr>
      </p:pic>
      <p:sp>
        <p:nvSpPr>
          <p:cNvPr id="5" name="TextBox 4">
            <a:extLst>
              <a:ext uri="{FF2B5EF4-FFF2-40B4-BE49-F238E27FC236}">
                <a16:creationId xmlns:a16="http://schemas.microsoft.com/office/drawing/2014/main" id="{DA126A11-F6FD-953D-5E9A-ABA7ACD75D2D}"/>
              </a:ext>
            </a:extLst>
          </p:cNvPr>
          <p:cNvSpPr txBox="1"/>
          <p:nvPr/>
        </p:nvSpPr>
        <p:spPr>
          <a:xfrm>
            <a:off x="8441871" y="3105834"/>
            <a:ext cx="3614058"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0" eaLnBrk="1" latinLnBrk="0" hangingPunct="1"/>
            <a:r>
              <a:rPr lang="ar-SA" sz="36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cs typeface="Rastanty Cortez" panose="020F0502020204030204" pitchFamily="34" charset="0"/>
              </a:rPr>
              <a:t>سورة الفاتحة</a:t>
            </a:r>
            <a:endParaRPr lang="en-BH" sz="36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cs typeface="Rastanty Cortez" panose="020F0502020204030204" pitchFamily="34" charset="0"/>
            </a:endParaRPr>
          </a:p>
        </p:txBody>
      </p:sp>
      <p:cxnSp>
        <p:nvCxnSpPr>
          <p:cNvPr id="7" name="Straight Arrow Connector 6">
            <a:extLst>
              <a:ext uri="{FF2B5EF4-FFF2-40B4-BE49-F238E27FC236}">
                <a16:creationId xmlns:a16="http://schemas.microsoft.com/office/drawing/2014/main" id="{32FD57AE-CB4C-7FE4-864B-93FCCCB59A66}"/>
              </a:ext>
            </a:extLst>
          </p:cNvPr>
          <p:cNvCxnSpPr/>
          <p:nvPr/>
        </p:nvCxnSpPr>
        <p:spPr>
          <a:xfrm flipV="1">
            <a:off x="10248900" y="4180115"/>
            <a:ext cx="0" cy="2041071"/>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170937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6556369-7EBE-D2E6-BDD9-29E5F4FFAFBF}"/>
              </a:ext>
            </a:extLst>
          </p:cNvPr>
          <p:cNvPicPr>
            <a:picLocks noChangeAspect="1"/>
          </p:cNvPicPr>
          <p:nvPr/>
        </p:nvPicPr>
        <p:blipFill>
          <a:blip r:embed="rId3"/>
          <a:stretch>
            <a:fillRect/>
          </a:stretch>
        </p:blipFill>
        <p:spPr>
          <a:xfrm>
            <a:off x="7710912" y="1364467"/>
            <a:ext cx="2379654" cy="692586"/>
          </a:xfrm>
          <a:prstGeom prst="rect">
            <a:avLst/>
          </a:prstGeom>
        </p:spPr>
      </p:pic>
      <p:grpSp>
        <p:nvGrpSpPr>
          <p:cNvPr id="8" name="Group 7">
            <a:extLst>
              <a:ext uri="{FF2B5EF4-FFF2-40B4-BE49-F238E27FC236}">
                <a16:creationId xmlns:a16="http://schemas.microsoft.com/office/drawing/2014/main" id="{BBB27EB4-F22A-6536-947C-A5E6158DBD67}"/>
              </a:ext>
            </a:extLst>
          </p:cNvPr>
          <p:cNvGrpSpPr/>
          <p:nvPr/>
        </p:nvGrpSpPr>
        <p:grpSpPr>
          <a:xfrm>
            <a:off x="1985320" y="2057053"/>
            <a:ext cx="3898900" cy="2374901"/>
            <a:chOff x="4146550" y="2241549"/>
            <a:chExt cx="3898900" cy="2374901"/>
          </a:xfrm>
        </p:grpSpPr>
        <p:pic>
          <p:nvPicPr>
            <p:cNvPr id="5" name="Picture 4">
              <a:extLst>
                <a:ext uri="{FF2B5EF4-FFF2-40B4-BE49-F238E27FC236}">
                  <a16:creationId xmlns:a16="http://schemas.microsoft.com/office/drawing/2014/main" id="{FEAA6858-DE4A-EF2F-7432-19D77985003C}"/>
                </a:ext>
              </a:extLst>
            </p:cNvPr>
            <p:cNvPicPr>
              <a:picLocks noChangeAspect="1"/>
            </p:cNvPicPr>
            <p:nvPr/>
          </p:nvPicPr>
          <p:blipFill>
            <a:blip r:embed="rId4"/>
            <a:stretch>
              <a:fillRect/>
            </a:stretch>
          </p:blipFill>
          <p:spPr>
            <a:xfrm>
              <a:off x="4146550" y="2241550"/>
              <a:ext cx="3898900" cy="2374900"/>
            </a:xfrm>
            <a:prstGeom prst="rect">
              <a:avLst/>
            </a:prstGeom>
          </p:spPr>
        </p:pic>
        <p:sp>
          <p:nvSpPr>
            <p:cNvPr id="6" name="Rectangle 5">
              <a:extLst>
                <a:ext uri="{FF2B5EF4-FFF2-40B4-BE49-F238E27FC236}">
                  <a16:creationId xmlns:a16="http://schemas.microsoft.com/office/drawing/2014/main" id="{D41748B9-8C09-8D64-49A3-8269FC29F6A5}"/>
                </a:ext>
              </a:extLst>
            </p:cNvPr>
            <p:cNvSpPr/>
            <p:nvPr/>
          </p:nvSpPr>
          <p:spPr>
            <a:xfrm>
              <a:off x="6807994" y="2241549"/>
              <a:ext cx="1237456" cy="765969"/>
            </a:xfrm>
            <a:prstGeom prst="rect">
              <a:avLst/>
            </a:prstGeom>
            <a:solidFill>
              <a:srgbClr val="FFF8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
          <p:nvSpPr>
            <p:cNvPr id="7" name="Rectangle 6">
              <a:extLst>
                <a:ext uri="{FF2B5EF4-FFF2-40B4-BE49-F238E27FC236}">
                  <a16:creationId xmlns:a16="http://schemas.microsoft.com/office/drawing/2014/main" id="{C439323D-D3AC-DA99-0F09-D0E76470C675}"/>
                </a:ext>
              </a:extLst>
            </p:cNvPr>
            <p:cNvSpPr/>
            <p:nvPr/>
          </p:nvSpPr>
          <p:spPr>
            <a:xfrm>
              <a:off x="4210051" y="3850481"/>
              <a:ext cx="1376362" cy="765969"/>
            </a:xfrm>
            <a:prstGeom prst="rect">
              <a:avLst/>
            </a:prstGeom>
            <a:solidFill>
              <a:srgbClr val="FFF8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grpSp>
      <p:sp>
        <p:nvSpPr>
          <p:cNvPr id="9" name="Rectangle 8">
            <a:extLst>
              <a:ext uri="{FF2B5EF4-FFF2-40B4-BE49-F238E27FC236}">
                <a16:creationId xmlns:a16="http://schemas.microsoft.com/office/drawing/2014/main" id="{385E64F6-43A4-3087-DD4B-37639ACD23A5}"/>
              </a:ext>
            </a:extLst>
          </p:cNvPr>
          <p:cNvSpPr/>
          <p:nvPr/>
        </p:nvSpPr>
        <p:spPr>
          <a:xfrm>
            <a:off x="9144000" y="1524000"/>
            <a:ext cx="870857"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0" name="Rectangle 9">
            <a:extLst>
              <a:ext uri="{FF2B5EF4-FFF2-40B4-BE49-F238E27FC236}">
                <a16:creationId xmlns:a16="http://schemas.microsoft.com/office/drawing/2014/main" id="{6CD90B4A-0591-15C9-232A-7B62CE2D6DEB}"/>
              </a:ext>
            </a:extLst>
          </p:cNvPr>
          <p:cNvSpPr/>
          <p:nvPr/>
        </p:nvSpPr>
        <p:spPr>
          <a:xfrm>
            <a:off x="8805336" y="1500303"/>
            <a:ext cx="300809" cy="420914"/>
          </a:xfrm>
          <a:prstGeom prst="rect">
            <a:avLst/>
          </a:prstGeom>
          <a:solidFill>
            <a:srgbClr val="3B68FF">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1" name="Rectangle 10">
            <a:extLst>
              <a:ext uri="{FF2B5EF4-FFF2-40B4-BE49-F238E27FC236}">
                <a16:creationId xmlns:a16="http://schemas.microsoft.com/office/drawing/2014/main" id="{AE23A7B7-ECBD-2E2D-D1AD-46E104A16391}"/>
              </a:ext>
            </a:extLst>
          </p:cNvPr>
          <p:cNvSpPr/>
          <p:nvPr/>
        </p:nvSpPr>
        <p:spPr>
          <a:xfrm>
            <a:off x="8013166" y="1500303"/>
            <a:ext cx="754316" cy="420914"/>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2" name="TextBox 11">
            <a:extLst>
              <a:ext uri="{FF2B5EF4-FFF2-40B4-BE49-F238E27FC236}">
                <a16:creationId xmlns:a16="http://schemas.microsoft.com/office/drawing/2014/main" id="{641824B8-E9E9-1F1F-A091-E9E1CCCCDE19}"/>
              </a:ext>
            </a:extLst>
          </p:cNvPr>
          <p:cNvSpPr txBox="1"/>
          <p:nvPr/>
        </p:nvSpPr>
        <p:spPr>
          <a:xfrm>
            <a:off x="7976804" y="2104447"/>
            <a:ext cx="1957871"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2800" b="1" dirty="0">
                <a:ln w="22225">
                  <a:solidFill>
                    <a:schemeClr val="accent2"/>
                  </a:solidFill>
                  <a:prstDash val="solid"/>
                </a:ln>
                <a:solidFill>
                  <a:schemeClr val="accent2">
                    <a:lumMod val="40000"/>
                    <a:lumOff val="60000"/>
                  </a:schemeClr>
                </a:solidFill>
                <a:latin typeface="Kristen ITC" panose="03050502040202030202" pitchFamily="66" charset="77"/>
              </a:rPr>
              <a:t>3 words</a:t>
            </a:r>
            <a:endParaRPr lang="en-BH" sz="28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13" name="Rectangle 12">
            <a:extLst>
              <a:ext uri="{FF2B5EF4-FFF2-40B4-BE49-F238E27FC236}">
                <a16:creationId xmlns:a16="http://schemas.microsoft.com/office/drawing/2014/main" id="{5A173241-BCCC-1C93-2F94-B4B2A9F293C8}"/>
              </a:ext>
            </a:extLst>
          </p:cNvPr>
          <p:cNvSpPr/>
          <p:nvPr/>
        </p:nvSpPr>
        <p:spPr>
          <a:xfrm>
            <a:off x="4061791" y="2229580"/>
            <a:ext cx="584973"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4" name="Rectangle 13">
            <a:extLst>
              <a:ext uri="{FF2B5EF4-FFF2-40B4-BE49-F238E27FC236}">
                <a16:creationId xmlns:a16="http://schemas.microsoft.com/office/drawing/2014/main" id="{9A38CB31-9FEA-D802-F0C4-AD716345C369}"/>
              </a:ext>
            </a:extLst>
          </p:cNvPr>
          <p:cNvSpPr/>
          <p:nvPr/>
        </p:nvSpPr>
        <p:spPr>
          <a:xfrm>
            <a:off x="3618900" y="2229580"/>
            <a:ext cx="330248" cy="593442"/>
          </a:xfrm>
          <a:prstGeom prst="rect">
            <a:avLst/>
          </a:prstGeom>
          <a:solidFill>
            <a:srgbClr val="3B68FF">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5" name="Rectangle 14">
            <a:extLst>
              <a:ext uri="{FF2B5EF4-FFF2-40B4-BE49-F238E27FC236}">
                <a16:creationId xmlns:a16="http://schemas.microsoft.com/office/drawing/2014/main" id="{D2FA8299-8C76-D5E5-649C-194D3B27DF01}"/>
              </a:ext>
            </a:extLst>
          </p:cNvPr>
          <p:cNvSpPr/>
          <p:nvPr/>
        </p:nvSpPr>
        <p:spPr>
          <a:xfrm>
            <a:off x="2998691" y="2229580"/>
            <a:ext cx="589192" cy="420914"/>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6" name="Rectangle 15">
            <a:extLst>
              <a:ext uri="{FF2B5EF4-FFF2-40B4-BE49-F238E27FC236}">
                <a16:creationId xmlns:a16="http://schemas.microsoft.com/office/drawing/2014/main" id="{9F71CB9D-6E23-FF85-DBB7-BF5A71E855BE}"/>
              </a:ext>
            </a:extLst>
          </p:cNvPr>
          <p:cNvSpPr/>
          <p:nvPr/>
        </p:nvSpPr>
        <p:spPr>
          <a:xfrm>
            <a:off x="2048821" y="2229580"/>
            <a:ext cx="584973"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7" name="Rectangle 16">
            <a:extLst>
              <a:ext uri="{FF2B5EF4-FFF2-40B4-BE49-F238E27FC236}">
                <a16:creationId xmlns:a16="http://schemas.microsoft.com/office/drawing/2014/main" id="{0A908CE2-6C25-6FA8-6C1C-84105EF24803}"/>
              </a:ext>
            </a:extLst>
          </p:cNvPr>
          <p:cNvSpPr/>
          <p:nvPr/>
        </p:nvSpPr>
        <p:spPr>
          <a:xfrm>
            <a:off x="5290870" y="2947783"/>
            <a:ext cx="593349" cy="593442"/>
          </a:xfrm>
          <a:prstGeom prst="rect">
            <a:avLst/>
          </a:prstGeom>
          <a:solidFill>
            <a:srgbClr val="3B68FF">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8" name="Rectangle 17">
            <a:extLst>
              <a:ext uri="{FF2B5EF4-FFF2-40B4-BE49-F238E27FC236}">
                <a16:creationId xmlns:a16="http://schemas.microsoft.com/office/drawing/2014/main" id="{B4721AA8-24E7-DCB3-3CFB-6876B01337C7}"/>
              </a:ext>
            </a:extLst>
          </p:cNvPr>
          <p:cNvSpPr/>
          <p:nvPr/>
        </p:nvSpPr>
        <p:spPr>
          <a:xfrm>
            <a:off x="4987278" y="3120311"/>
            <a:ext cx="303592" cy="420914"/>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9" name="Rectangle 18">
            <a:extLst>
              <a:ext uri="{FF2B5EF4-FFF2-40B4-BE49-F238E27FC236}">
                <a16:creationId xmlns:a16="http://schemas.microsoft.com/office/drawing/2014/main" id="{0D5B50ED-EE5E-7229-A557-66E690A77E95}"/>
              </a:ext>
            </a:extLst>
          </p:cNvPr>
          <p:cNvSpPr/>
          <p:nvPr/>
        </p:nvSpPr>
        <p:spPr>
          <a:xfrm>
            <a:off x="4393929" y="3008086"/>
            <a:ext cx="574654"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20" name="Rectangle 19">
            <a:extLst>
              <a:ext uri="{FF2B5EF4-FFF2-40B4-BE49-F238E27FC236}">
                <a16:creationId xmlns:a16="http://schemas.microsoft.com/office/drawing/2014/main" id="{061876FD-11EE-0A93-D0EB-F7381121AC07}"/>
              </a:ext>
            </a:extLst>
          </p:cNvPr>
          <p:cNvSpPr/>
          <p:nvPr/>
        </p:nvSpPr>
        <p:spPr>
          <a:xfrm>
            <a:off x="3169378" y="2978024"/>
            <a:ext cx="1224550" cy="593442"/>
          </a:xfrm>
          <a:prstGeom prst="rect">
            <a:avLst/>
          </a:prstGeom>
          <a:solidFill>
            <a:srgbClr val="3B68FF">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21" name="Rectangle 20">
            <a:extLst>
              <a:ext uri="{FF2B5EF4-FFF2-40B4-BE49-F238E27FC236}">
                <a16:creationId xmlns:a16="http://schemas.microsoft.com/office/drawing/2014/main" id="{7F696FE4-A8E4-154D-0AC7-FE158DFAB174}"/>
              </a:ext>
            </a:extLst>
          </p:cNvPr>
          <p:cNvSpPr/>
          <p:nvPr/>
        </p:nvSpPr>
        <p:spPr>
          <a:xfrm>
            <a:off x="2160213" y="3064288"/>
            <a:ext cx="584973"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22" name="Rectangle 21">
            <a:extLst>
              <a:ext uri="{FF2B5EF4-FFF2-40B4-BE49-F238E27FC236}">
                <a16:creationId xmlns:a16="http://schemas.microsoft.com/office/drawing/2014/main" id="{1ADAB42C-A731-DD5A-C9EF-A8F7BBA3CBFA}"/>
              </a:ext>
            </a:extLst>
          </p:cNvPr>
          <p:cNvSpPr/>
          <p:nvPr/>
        </p:nvSpPr>
        <p:spPr>
          <a:xfrm>
            <a:off x="4997195" y="3706802"/>
            <a:ext cx="887023" cy="593442"/>
          </a:xfrm>
          <a:prstGeom prst="rect">
            <a:avLst/>
          </a:prstGeom>
          <a:solidFill>
            <a:srgbClr val="3B68FF">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23" name="Rectangle 22">
            <a:extLst>
              <a:ext uri="{FF2B5EF4-FFF2-40B4-BE49-F238E27FC236}">
                <a16:creationId xmlns:a16="http://schemas.microsoft.com/office/drawing/2014/main" id="{BB743A9C-5BCD-84CC-760F-5E4333C0F540}"/>
              </a:ext>
            </a:extLst>
          </p:cNvPr>
          <p:cNvSpPr/>
          <p:nvPr/>
        </p:nvSpPr>
        <p:spPr>
          <a:xfrm>
            <a:off x="3787775" y="3847843"/>
            <a:ext cx="1180808" cy="420914"/>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24" name="TextBox 23">
            <a:extLst>
              <a:ext uri="{FF2B5EF4-FFF2-40B4-BE49-F238E27FC236}">
                <a16:creationId xmlns:a16="http://schemas.microsoft.com/office/drawing/2014/main" id="{E6F3C728-9A4B-73C8-8344-B9B27C20F7D7}"/>
              </a:ext>
            </a:extLst>
          </p:cNvPr>
          <p:cNvSpPr txBox="1"/>
          <p:nvPr/>
        </p:nvSpPr>
        <p:spPr>
          <a:xfrm>
            <a:off x="3772417" y="770621"/>
            <a:ext cx="1703908"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2800" b="1" dirty="0">
                <a:ln w="22225">
                  <a:solidFill>
                    <a:schemeClr val="accent2"/>
                  </a:solidFill>
                  <a:prstDash val="solid"/>
                </a:ln>
                <a:solidFill>
                  <a:schemeClr val="accent2">
                    <a:lumMod val="40000"/>
                    <a:lumOff val="60000"/>
                  </a:schemeClr>
                </a:solidFill>
                <a:latin typeface="Kristen ITC" panose="03050502040202030202" pitchFamily="66" charset="77"/>
              </a:rPr>
              <a:t>3 words</a:t>
            </a:r>
            <a:endParaRPr lang="en-BH" sz="28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cxnSp>
        <p:nvCxnSpPr>
          <p:cNvPr id="26" name="Straight Arrow Connector 25">
            <a:extLst>
              <a:ext uri="{FF2B5EF4-FFF2-40B4-BE49-F238E27FC236}">
                <a16:creationId xmlns:a16="http://schemas.microsoft.com/office/drawing/2014/main" id="{DCA34B6A-008C-6BCA-4159-1FEC7CE75232}"/>
              </a:ext>
            </a:extLst>
          </p:cNvPr>
          <p:cNvCxnSpPr>
            <a:cxnSpLocks/>
          </p:cNvCxnSpPr>
          <p:nvPr/>
        </p:nvCxnSpPr>
        <p:spPr>
          <a:xfrm flipV="1">
            <a:off x="4061791" y="1369092"/>
            <a:ext cx="419298" cy="765969"/>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9" name="TextBox 28">
            <a:extLst>
              <a:ext uri="{FF2B5EF4-FFF2-40B4-BE49-F238E27FC236}">
                <a16:creationId xmlns:a16="http://schemas.microsoft.com/office/drawing/2014/main" id="{94FC743D-8F1C-C224-F85F-71B1F1D53778}"/>
              </a:ext>
            </a:extLst>
          </p:cNvPr>
          <p:cNvSpPr txBox="1"/>
          <p:nvPr/>
        </p:nvSpPr>
        <p:spPr>
          <a:xfrm>
            <a:off x="7402237" y="3223592"/>
            <a:ext cx="1703908" cy="52322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0" algn="ctr" defTabSz="457200" rtl="1" eaLnBrk="1" latinLnBrk="0" hangingPunct="1"/>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5 words</a:t>
            </a:r>
            <a:endParaRPr lang="en-BH"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cxnSp>
        <p:nvCxnSpPr>
          <p:cNvPr id="30" name="Straight Arrow Connector 29">
            <a:extLst>
              <a:ext uri="{FF2B5EF4-FFF2-40B4-BE49-F238E27FC236}">
                <a16:creationId xmlns:a16="http://schemas.microsoft.com/office/drawing/2014/main" id="{1E876A9B-FB00-DB63-2075-1A6F6AFB53D0}"/>
              </a:ext>
            </a:extLst>
          </p:cNvPr>
          <p:cNvCxnSpPr>
            <a:cxnSpLocks/>
            <a:endCxn id="29" idx="1"/>
          </p:cNvCxnSpPr>
          <p:nvPr/>
        </p:nvCxnSpPr>
        <p:spPr>
          <a:xfrm>
            <a:off x="5895942" y="3286007"/>
            <a:ext cx="1506295" cy="199195"/>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2" name="TextBox 31">
            <a:extLst>
              <a:ext uri="{FF2B5EF4-FFF2-40B4-BE49-F238E27FC236}">
                <a16:creationId xmlns:a16="http://schemas.microsoft.com/office/drawing/2014/main" id="{FFBA5519-A202-2A64-561C-6ABE99E9ACBE}"/>
              </a:ext>
            </a:extLst>
          </p:cNvPr>
          <p:cNvSpPr txBox="1"/>
          <p:nvPr/>
        </p:nvSpPr>
        <p:spPr>
          <a:xfrm>
            <a:off x="5246714" y="5721626"/>
            <a:ext cx="1703908" cy="52322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0" algn="ctr" defTabSz="457200" rtl="1" eaLnBrk="1" latinLnBrk="0" hangingPunct="1"/>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3 words</a:t>
            </a:r>
            <a:endParaRPr lang="en-BH"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cxnSp>
        <p:nvCxnSpPr>
          <p:cNvPr id="33" name="Straight Arrow Connector 32">
            <a:extLst>
              <a:ext uri="{FF2B5EF4-FFF2-40B4-BE49-F238E27FC236}">
                <a16:creationId xmlns:a16="http://schemas.microsoft.com/office/drawing/2014/main" id="{498F67F9-738E-1E19-AEE3-62C21A753D40}"/>
              </a:ext>
            </a:extLst>
          </p:cNvPr>
          <p:cNvCxnSpPr>
            <a:cxnSpLocks/>
            <a:endCxn id="32" idx="0"/>
          </p:cNvCxnSpPr>
          <p:nvPr/>
        </p:nvCxnSpPr>
        <p:spPr>
          <a:xfrm>
            <a:off x="4946948" y="4405287"/>
            <a:ext cx="1151720" cy="1316339"/>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6" name="TextBox 35">
            <a:extLst>
              <a:ext uri="{FF2B5EF4-FFF2-40B4-BE49-F238E27FC236}">
                <a16:creationId xmlns:a16="http://schemas.microsoft.com/office/drawing/2014/main" id="{10747895-0090-F0FC-F4C0-913451FCFAC9}"/>
              </a:ext>
            </a:extLst>
          </p:cNvPr>
          <p:cNvSpPr txBox="1"/>
          <p:nvPr/>
        </p:nvSpPr>
        <p:spPr>
          <a:xfrm>
            <a:off x="6504433" y="4253826"/>
            <a:ext cx="3722429" cy="52322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0" algn="ctr" defTabSz="457200" rtl="1" eaLnBrk="1" latinLnBrk="0" hangingPunct="1"/>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Total words here = </a:t>
            </a:r>
            <a:endParaRPr lang="en-BH"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sp>
        <p:nvSpPr>
          <p:cNvPr id="37" name="TextBox 36">
            <a:extLst>
              <a:ext uri="{FF2B5EF4-FFF2-40B4-BE49-F238E27FC236}">
                <a16:creationId xmlns:a16="http://schemas.microsoft.com/office/drawing/2014/main" id="{ED2FBE91-82DA-0DCE-D8BF-41DF7C89CCCF}"/>
              </a:ext>
            </a:extLst>
          </p:cNvPr>
          <p:cNvSpPr txBox="1"/>
          <p:nvPr/>
        </p:nvSpPr>
        <p:spPr>
          <a:xfrm>
            <a:off x="6809611" y="4883332"/>
            <a:ext cx="1957871" cy="338554"/>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1600" b="1" dirty="0">
                <a:ln w="22225">
                  <a:solidFill>
                    <a:schemeClr val="accent2"/>
                  </a:solidFill>
                  <a:prstDash val="solid"/>
                </a:ln>
                <a:solidFill>
                  <a:schemeClr val="accent2">
                    <a:lumMod val="40000"/>
                    <a:lumOff val="60000"/>
                  </a:schemeClr>
                </a:solidFill>
                <a:latin typeface="Kristen ITC" panose="03050502040202030202" pitchFamily="66" charset="77"/>
              </a:rPr>
              <a:t>3 words</a:t>
            </a:r>
            <a:endParaRPr lang="en-BH" sz="16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38" name="Plus 37">
            <a:extLst>
              <a:ext uri="{FF2B5EF4-FFF2-40B4-BE49-F238E27FC236}">
                <a16:creationId xmlns:a16="http://schemas.microsoft.com/office/drawing/2014/main" id="{4AF98BD4-7CA8-455A-89D1-F190D1AF6624}"/>
              </a:ext>
            </a:extLst>
          </p:cNvPr>
          <p:cNvSpPr/>
          <p:nvPr/>
        </p:nvSpPr>
        <p:spPr>
          <a:xfrm>
            <a:off x="8721358" y="4801845"/>
            <a:ext cx="613715" cy="523221"/>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H"/>
          </a:p>
        </p:txBody>
      </p:sp>
      <p:sp>
        <p:nvSpPr>
          <p:cNvPr id="39" name="TextBox 38">
            <a:extLst>
              <a:ext uri="{FF2B5EF4-FFF2-40B4-BE49-F238E27FC236}">
                <a16:creationId xmlns:a16="http://schemas.microsoft.com/office/drawing/2014/main" id="{439F8ED6-DF13-0C36-BF78-725536B8C16B}"/>
              </a:ext>
            </a:extLst>
          </p:cNvPr>
          <p:cNvSpPr txBox="1"/>
          <p:nvPr/>
        </p:nvSpPr>
        <p:spPr>
          <a:xfrm>
            <a:off x="9346424" y="4894179"/>
            <a:ext cx="1703908" cy="338554"/>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1600" b="1" dirty="0">
                <a:ln w="22225">
                  <a:solidFill>
                    <a:schemeClr val="accent2"/>
                  </a:solidFill>
                  <a:prstDash val="solid"/>
                </a:ln>
                <a:solidFill>
                  <a:schemeClr val="accent2">
                    <a:lumMod val="40000"/>
                    <a:lumOff val="60000"/>
                  </a:schemeClr>
                </a:solidFill>
                <a:latin typeface="Kristen ITC" panose="03050502040202030202" pitchFamily="66" charset="77"/>
              </a:rPr>
              <a:t>3 words</a:t>
            </a:r>
            <a:endParaRPr lang="en-BH" sz="16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40" name="TextBox 39">
            <a:extLst>
              <a:ext uri="{FF2B5EF4-FFF2-40B4-BE49-F238E27FC236}">
                <a16:creationId xmlns:a16="http://schemas.microsoft.com/office/drawing/2014/main" id="{9BEEE4A7-663F-F2EC-6D59-D5DB7D833DC2}"/>
              </a:ext>
            </a:extLst>
          </p:cNvPr>
          <p:cNvSpPr txBox="1"/>
          <p:nvPr/>
        </p:nvSpPr>
        <p:spPr>
          <a:xfrm>
            <a:off x="7491484" y="5334000"/>
            <a:ext cx="1703908" cy="33855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0" algn="ctr" defTabSz="457200" rtl="1" eaLnBrk="1" latinLnBrk="0" hangingPunct="1"/>
            <a:r>
              <a:rPr lang="en-US" sz="1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5 words</a:t>
            </a:r>
            <a:endParaRPr lang="en-BH" sz="1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sp>
        <p:nvSpPr>
          <p:cNvPr id="43" name="TextBox 42">
            <a:extLst>
              <a:ext uri="{FF2B5EF4-FFF2-40B4-BE49-F238E27FC236}">
                <a16:creationId xmlns:a16="http://schemas.microsoft.com/office/drawing/2014/main" id="{28137F97-ECD9-8E9C-8AC3-9B74505E8064}"/>
              </a:ext>
            </a:extLst>
          </p:cNvPr>
          <p:cNvSpPr txBox="1"/>
          <p:nvPr/>
        </p:nvSpPr>
        <p:spPr>
          <a:xfrm>
            <a:off x="9801437" y="5355891"/>
            <a:ext cx="1672888" cy="33855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0" algn="ctr" defTabSz="457200" rtl="1" eaLnBrk="1" latinLnBrk="0" hangingPunct="1"/>
            <a:r>
              <a:rPr lang="en-US" sz="1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3 words</a:t>
            </a:r>
            <a:endParaRPr lang="en-BH" sz="1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sp>
        <p:nvSpPr>
          <p:cNvPr id="44" name="TextBox 43">
            <a:extLst>
              <a:ext uri="{FF2B5EF4-FFF2-40B4-BE49-F238E27FC236}">
                <a16:creationId xmlns:a16="http://schemas.microsoft.com/office/drawing/2014/main" id="{2F29D587-9C25-F87C-88FF-5CB5FA091545}"/>
              </a:ext>
            </a:extLst>
          </p:cNvPr>
          <p:cNvSpPr txBox="1"/>
          <p:nvPr/>
        </p:nvSpPr>
        <p:spPr>
          <a:xfrm>
            <a:off x="10539027" y="4193302"/>
            <a:ext cx="935298"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3200" b="1" dirty="0">
                <a:ln w="22225">
                  <a:solidFill>
                    <a:schemeClr val="accent2"/>
                  </a:solidFill>
                  <a:prstDash val="solid"/>
                </a:ln>
                <a:solidFill>
                  <a:schemeClr val="accent2">
                    <a:lumMod val="40000"/>
                    <a:lumOff val="60000"/>
                  </a:schemeClr>
                </a:solidFill>
                <a:latin typeface="Kristen ITC" panose="03050502040202030202" pitchFamily="66" charset="77"/>
              </a:rPr>
              <a:t>14</a:t>
            </a:r>
            <a:endParaRPr lang="en-BH" sz="32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45" name="Plus 44">
            <a:extLst>
              <a:ext uri="{FF2B5EF4-FFF2-40B4-BE49-F238E27FC236}">
                <a16:creationId xmlns:a16="http://schemas.microsoft.com/office/drawing/2014/main" id="{FFBBF548-476F-234A-61EB-86EBAE8AC953}"/>
              </a:ext>
            </a:extLst>
          </p:cNvPr>
          <p:cNvSpPr/>
          <p:nvPr/>
        </p:nvSpPr>
        <p:spPr>
          <a:xfrm>
            <a:off x="9176047" y="5221161"/>
            <a:ext cx="613715" cy="523221"/>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H"/>
          </a:p>
        </p:txBody>
      </p:sp>
      <p:sp>
        <p:nvSpPr>
          <p:cNvPr id="46" name="Plus 45">
            <a:extLst>
              <a:ext uri="{FF2B5EF4-FFF2-40B4-BE49-F238E27FC236}">
                <a16:creationId xmlns:a16="http://schemas.microsoft.com/office/drawing/2014/main" id="{312DB4F9-9B18-6455-C1B3-570730C25D4D}"/>
              </a:ext>
            </a:extLst>
          </p:cNvPr>
          <p:cNvSpPr/>
          <p:nvPr/>
        </p:nvSpPr>
        <p:spPr>
          <a:xfrm>
            <a:off x="6822049" y="5210598"/>
            <a:ext cx="613715" cy="523221"/>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H"/>
          </a:p>
        </p:txBody>
      </p:sp>
      <p:sp>
        <p:nvSpPr>
          <p:cNvPr id="49" name="TextBox 48">
            <a:extLst>
              <a:ext uri="{FF2B5EF4-FFF2-40B4-BE49-F238E27FC236}">
                <a16:creationId xmlns:a16="http://schemas.microsoft.com/office/drawing/2014/main" id="{8718F39F-3DD2-F0B6-087C-F3AB5CFAAB03}"/>
              </a:ext>
            </a:extLst>
          </p:cNvPr>
          <p:cNvSpPr txBox="1"/>
          <p:nvPr/>
        </p:nvSpPr>
        <p:spPr>
          <a:xfrm>
            <a:off x="1141667" y="4899024"/>
            <a:ext cx="3350591" cy="126188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0" algn="ctr" defTabSz="457200" rtl="1" eaLnBrk="1" latinLnBrk="0" hangingPunct="1"/>
            <a:r>
              <a:rPr lang="en-BH"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Total Ayahs here “</a:t>
            </a:r>
            <a:r>
              <a:rPr lang="en-BH" sz="4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4</a:t>
            </a:r>
            <a:r>
              <a:rPr lang="en-BH"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a:t>
            </a:r>
          </a:p>
        </p:txBody>
      </p:sp>
    </p:spTree>
    <p:extLst>
      <p:ext uri="{BB962C8B-B14F-4D97-AF65-F5344CB8AC3E}">
        <p14:creationId xmlns:p14="http://schemas.microsoft.com/office/powerpoint/2010/main" val="2331023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3"/>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30"/>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3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9"/>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32"/>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6"/>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37"/>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39"/>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40"/>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43"/>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38"/>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46"/>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45"/>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0" nodeType="clickEffect">
                                  <p:stCondLst>
                                    <p:cond delay="0"/>
                                  </p:stCondLst>
                                  <p:childTnLst>
                                    <p:set>
                                      <p:cBhvr>
                                        <p:cTn id="102" dur="1" fill="hold">
                                          <p:stCondLst>
                                            <p:cond delay="0"/>
                                          </p:stCondLst>
                                        </p:cTn>
                                        <p:tgtEl>
                                          <p:spTgt spid="44"/>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9" grpId="0" animBg="1"/>
      <p:bldP spid="32" grpId="0" animBg="1"/>
      <p:bldP spid="36" grpId="0" animBg="1"/>
      <p:bldP spid="37" grpId="0" animBg="1"/>
      <p:bldP spid="38" grpId="0" animBg="1"/>
      <p:bldP spid="39" grpId="0" animBg="1"/>
      <p:bldP spid="40" grpId="0" animBg="1"/>
      <p:bldP spid="43" grpId="0" animBg="1"/>
      <p:bldP spid="44" grpId="0" animBg="1"/>
      <p:bldP spid="45" grpId="0" animBg="1"/>
      <p:bldP spid="46" grpId="0" animBg="1"/>
      <p:bldP spid="4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8A3415B-7252-7B56-373E-CDF7AC943A40}"/>
              </a:ext>
            </a:extLst>
          </p:cNvPr>
          <p:cNvSpPr txBox="1"/>
          <p:nvPr/>
        </p:nvSpPr>
        <p:spPr>
          <a:xfrm>
            <a:off x="3390172" y="662487"/>
            <a:ext cx="3722429" cy="52322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0" algn="ctr" defTabSz="457200" rtl="1" eaLnBrk="1" latinLnBrk="0" hangingPunct="1"/>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Total words here = </a:t>
            </a:r>
            <a:endParaRPr lang="en-BH"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sp>
        <p:nvSpPr>
          <p:cNvPr id="5" name="TextBox 4">
            <a:extLst>
              <a:ext uri="{FF2B5EF4-FFF2-40B4-BE49-F238E27FC236}">
                <a16:creationId xmlns:a16="http://schemas.microsoft.com/office/drawing/2014/main" id="{31C281B0-B8FD-C632-5536-218B0793E291}"/>
              </a:ext>
            </a:extLst>
          </p:cNvPr>
          <p:cNvSpPr txBox="1"/>
          <p:nvPr/>
        </p:nvSpPr>
        <p:spPr>
          <a:xfrm>
            <a:off x="7424766" y="601963"/>
            <a:ext cx="935298"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3200" b="1" dirty="0">
                <a:ln w="22225">
                  <a:solidFill>
                    <a:schemeClr val="accent2"/>
                  </a:solidFill>
                  <a:prstDash val="solid"/>
                </a:ln>
                <a:solidFill>
                  <a:schemeClr val="accent2">
                    <a:lumMod val="40000"/>
                    <a:lumOff val="60000"/>
                  </a:schemeClr>
                </a:solidFill>
                <a:latin typeface="Kristen ITC" panose="03050502040202030202" pitchFamily="66" charset="77"/>
              </a:rPr>
              <a:t>14</a:t>
            </a:r>
            <a:endParaRPr lang="en-BH" sz="32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6" name="TextBox 5">
            <a:extLst>
              <a:ext uri="{FF2B5EF4-FFF2-40B4-BE49-F238E27FC236}">
                <a16:creationId xmlns:a16="http://schemas.microsoft.com/office/drawing/2014/main" id="{A4ACD0DE-51DD-98FF-B77A-0678E9E035DA}"/>
              </a:ext>
            </a:extLst>
          </p:cNvPr>
          <p:cNvSpPr txBox="1"/>
          <p:nvPr/>
        </p:nvSpPr>
        <p:spPr>
          <a:xfrm>
            <a:off x="1528957" y="3943892"/>
            <a:ext cx="3722429" cy="52322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0" algn="ctr" defTabSz="457200" rtl="1" eaLnBrk="1" latinLnBrk="0" hangingPunct="1"/>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Avg = </a:t>
            </a:r>
            <a:endParaRPr lang="en-BH"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sp>
        <p:nvSpPr>
          <p:cNvPr id="7" name="TextBox 6">
            <a:extLst>
              <a:ext uri="{FF2B5EF4-FFF2-40B4-BE49-F238E27FC236}">
                <a16:creationId xmlns:a16="http://schemas.microsoft.com/office/drawing/2014/main" id="{3B005D78-E31D-A9F9-8CCF-3A3AD2E3875B}"/>
              </a:ext>
            </a:extLst>
          </p:cNvPr>
          <p:cNvSpPr txBox="1"/>
          <p:nvPr/>
        </p:nvSpPr>
        <p:spPr>
          <a:xfrm>
            <a:off x="5918300" y="3882337"/>
            <a:ext cx="935298"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3200" b="1" dirty="0">
                <a:ln w="22225">
                  <a:solidFill>
                    <a:schemeClr val="accent2"/>
                  </a:solidFill>
                  <a:prstDash val="solid"/>
                </a:ln>
                <a:solidFill>
                  <a:schemeClr val="accent2">
                    <a:lumMod val="40000"/>
                    <a:lumOff val="60000"/>
                  </a:schemeClr>
                </a:solidFill>
                <a:latin typeface="Kristen ITC" panose="03050502040202030202" pitchFamily="66" charset="77"/>
              </a:rPr>
              <a:t>14</a:t>
            </a:r>
            <a:endParaRPr lang="en-BH" sz="32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8" name="TextBox 7">
            <a:extLst>
              <a:ext uri="{FF2B5EF4-FFF2-40B4-BE49-F238E27FC236}">
                <a16:creationId xmlns:a16="http://schemas.microsoft.com/office/drawing/2014/main" id="{FDD5C3EE-F9F8-CE3F-CE1C-63BF9DFB7F0F}"/>
              </a:ext>
            </a:extLst>
          </p:cNvPr>
          <p:cNvSpPr txBox="1"/>
          <p:nvPr/>
        </p:nvSpPr>
        <p:spPr>
          <a:xfrm>
            <a:off x="3474143" y="1439333"/>
            <a:ext cx="3350591" cy="126188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0" algn="ctr" defTabSz="457200" rtl="1" eaLnBrk="1" latinLnBrk="0" hangingPunct="1"/>
            <a:r>
              <a:rPr lang="en-BH"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Total Ayahs here “</a:t>
            </a:r>
            <a:r>
              <a:rPr lang="en-BH" sz="4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4</a:t>
            </a:r>
            <a:r>
              <a:rPr lang="en-BH"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a:t>
            </a:r>
          </a:p>
        </p:txBody>
      </p:sp>
      <p:sp>
        <p:nvSpPr>
          <p:cNvPr id="10" name="Division 9">
            <a:extLst>
              <a:ext uri="{FF2B5EF4-FFF2-40B4-BE49-F238E27FC236}">
                <a16:creationId xmlns:a16="http://schemas.microsoft.com/office/drawing/2014/main" id="{25F96886-682E-164A-11A3-744789015D23}"/>
              </a:ext>
            </a:extLst>
          </p:cNvPr>
          <p:cNvSpPr/>
          <p:nvPr/>
        </p:nvSpPr>
        <p:spPr>
          <a:xfrm>
            <a:off x="7112601" y="3849114"/>
            <a:ext cx="779814" cy="712775"/>
          </a:xfrm>
          <a:prstGeom prst="mathDivid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
        <p:nvSpPr>
          <p:cNvPr id="11" name="TextBox 10">
            <a:extLst>
              <a:ext uri="{FF2B5EF4-FFF2-40B4-BE49-F238E27FC236}">
                <a16:creationId xmlns:a16="http://schemas.microsoft.com/office/drawing/2014/main" id="{DE45732C-E3F4-FFA7-6C9A-53611463D4F1}"/>
              </a:ext>
            </a:extLst>
          </p:cNvPr>
          <p:cNvSpPr txBox="1"/>
          <p:nvPr/>
        </p:nvSpPr>
        <p:spPr>
          <a:xfrm>
            <a:off x="8247164" y="3916203"/>
            <a:ext cx="935298"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3200" b="1" dirty="0">
                <a:ln w="22225">
                  <a:solidFill>
                    <a:schemeClr val="accent2"/>
                  </a:solidFill>
                  <a:prstDash val="solid"/>
                </a:ln>
                <a:solidFill>
                  <a:schemeClr val="accent2">
                    <a:lumMod val="40000"/>
                    <a:lumOff val="60000"/>
                  </a:schemeClr>
                </a:solidFill>
                <a:latin typeface="Kristen ITC" panose="03050502040202030202" pitchFamily="66" charset="77"/>
              </a:rPr>
              <a:t>4</a:t>
            </a:r>
            <a:endParaRPr lang="en-BH" sz="32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12" name="Equal 11">
            <a:extLst>
              <a:ext uri="{FF2B5EF4-FFF2-40B4-BE49-F238E27FC236}">
                <a16:creationId xmlns:a16="http://schemas.microsoft.com/office/drawing/2014/main" id="{0746CB6B-E2A7-BCF3-E31D-D02445C08068}"/>
              </a:ext>
            </a:extLst>
          </p:cNvPr>
          <p:cNvSpPr/>
          <p:nvPr/>
        </p:nvSpPr>
        <p:spPr>
          <a:xfrm>
            <a:off x="9448800" y="3943892"/>
            <a:ext cx="474133" cy="523220"/>
          </a:xfrm>
          <a:prstGeom prst="mathEqua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H">
              <a:solidFill>
                <a:schemeClr val="tx1"/>
              </a:solidFill>
            </a:endParaRPr>
          </a:p>
        </p:txBody>
      </p:sp>
      <p:sp>
        <p:nvSpPr>
          <p:cNvPr id="13" name="TextBox 12">
            <a:extLst>
              <a:ext uri="{FF2B5EF4-FFF2-40B4-BE49-F238E27FC236}">
                <a16:creationId xmlns:a16="http://schemas.microsoft.com/office/drawing/2014/main" id="{54DAB8C6-7466-B965-169C-4AFD7503A17E}"/>
              </a:ext>
            </a:extLst>
          </p:cNvPr>
          <p:cNvSpPr txBox="1"/>
          <p:nvPr/>
        </p:nvSpPr>
        <p:spPr>
          <a:xfrm>
            <a:off x="10189271" y="3742037"/>
            <a:ext cx="1617033" cy="1077218"/>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BH" sz="3200" b="1" dirty="0">
                <a:ln w="22225">
                  <a:solidFill>
                    <a:schemeClr val="accent2"/>
                  </a:solidFill>
                  <a:prstDash val="solid"/>
                </a:ln>
                <a:solidFill>
                  <a:schemeClr val="accent2">
                    <a:lumMod val="40000"/>
                    <a:lumOff val="60000"/>
                  </a:schemeClr>
                </a:solidFill>
                <a:latin typeface="Kristen ITC" panose="03050502040202030202" pitchFamily="66" charset="77"/>
              </a:rPr>
              <a:t>3.5 words</a:t>
            </a:r>
          </a:p>
        </p:txBody>
      </p:sp>
      <p:sp>
        <p:nvSpPr>
          <p:cNvPr id="14" name="TextBox 13">
            <a:extLst>
              <a:ext uri="{FF2B5EF4-FFF2-40B4-BE49-F238E27FC236}">
                <a16:creationId xmlns:a16="http://schemas.microsoft.com/office/drawing/2014/main" id="{9E58DF90-F248-3A0E-87EA-67DC7AD0C647}"/>
              </a:ext>
            </a:extLst>
          </p:cNvPr>
          <p:cNvSpPr txBox="1"/>
          <p:nvPr/>
        </p:nvSpPr>
        <p:spPr>
          <a:xfrm>
            <a:off x="1664759" y="5011277"/>
            <a:ext cx="9442380"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3200" b="1" dirty="0">
                <a:ln w="22225">
                  <a:solidFill>
                    <a:schemeClr val="accent2"/>
                  </a:solidFill>
                  <a:prstDash val="solid"/>
                </a:ln>
                <a:solidFill>
                  <a:schemeClr val="accent2">
                    <a:lumMod val="40000"/>
                    <a:lumOff val="60000"/>
                  </a:schemeClr>
                </a:solidFill>
                <a:latin typeface="Kristen ITC" panose="03050502040202030202" pitchFamily="66" charset="77"/>
              </a:rPr>
              <a:t>O</a:t>
            </a:r>
            <a:r>
              <a:rPr lang="en-BH" sz="3200" b="1" dirty="0">
                <a:ln w="22225">
                  <a:solidFill>
                    <a:schemeClr val="accent2"/>
                  </a:solidFill>
                  <a:prstDash val="solid"/>
                </a:ln>
                <a:solidFill>
                  <a:schemeClr val="accent2">
                    <a:lumMod val="40000"/>
                    <a:lumOff val="60000"/>
                  </a:schemeClr>
                </a:solidFill>
                <a:latin typeface="Kristen ITC" panose="03050502040202030202" pitchFamily="66" charset="77"/>
              </a:rPr>
              <a:t>n average we have 3.5 words per ayah</a:t>
            </a:r>
          </a:p>
        </p:txBody>
      </p:sp>
      <p:sp>
        <p:nvSpPr>
          <p:cNvPr id="15" name="TextBox 14">
            <a:extLst>
              <a:ext uri="{FF2B5EF4-FFF2-40B4-BE49-F238E27FC236}">
                <a16:creationId xmlns:a16="http://schemas.microsoft.com/office/drawing/2014/main" id="{3AA83A31-87E1-B5B3-CC21-EDFF63F42861}"/>
              </a:ext>
            </a:extLst>
          </p:cNvPr>
          <p:cNvSpPr txBox="1"/>
          <p:nvPr/>
        </p:nvSpPr>
        <p:spPr>
          <a:xfrm>
            <a:off x="3390172" y="5810792"/>
            <a:ext cx="5963608" cy="76944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0" eaLnBrk="1" latinLnBrk="0" hangingPunct="1"/>
            <a:r>
              <a:rPr lang="ar-SA" sz="4400" b="1" dirty="0">
                <a:ln w="22225">
                  <a:solidFill>
                    <a:schemeClr val="accent2"/>
                  </a:solidFill>
                  <a:prstDash val="solid"/>
                </a:ln>
                <a:solidFill>
                  <a:schemeClr val="accent2">
                    <a:lumMod val="40000"/>
                    <a:lumOff val="60000"/>
                  </a:schemeClr>
                </a:solidFill>
                <a:latin typeface="Kristen ITC" panose="03050502040202030202" pitchFamily="66" charset="77"/>
              </a:rPr>
              <a:t>ثلاثُ كلمات تقريباً</a:t>
            </a:r>
            <a:endParaRPr lang="en-BH" sz="44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16" name="Rectangle 15">
            <a:extLst>
              <a:ext uri="{FF2B5EF4-FFF2-40B4-BE49-F238E27FC236}">
                <a16:creationId xmlns:a16="http://schemas.microsoft.com/office/drawing/2014/main" id="{0889D922-6057-5F4B-BCBB-F391FF3CAAAC}"/>
              </a:ext>
            </a:extLst>
          </p:cNvPr>
          <p:cNvSpPr/>
          <p:nvPr/>
        </p:nvSpPr>
        <p:spPr>
          <a:xfrm>
            <a:off x="7487214" y="5869664"/>
            <a:ext cx="1227599" cy="56620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
        <p:nvSpPr>
          <p:cNvPr id="17" name="Rectangle 16">
            <a:extLst>
              <a:ext uri="{FF2B5EF4-FFF2-40B4-BE49-F238E27FC236}">
                <a16:creationId xmlns:a16="http://schemas.microsoft.com/office/drawing/2014/main" id="{C75FB211-BE54-E76F-F1EF-ED82D2958D95}"/>
              </a:ext>
            </a:extLst>
          </p:cNvPr>
          <p:cNvSpPr/>
          <p:nvPr/>
        </p:nvSpPr>
        <p:spPr>
          <a:xfrm>
            <a:off x="5750961" y="5905986"/>
            <a:ext cx="1673805" cy="493559"/>
          </a:xfrm>
          <a:prstGeom prst="rect">
            <a:avLst/>
          </a:prstGeom>
          <a:solidFill>
            <a:srgbClr val="3B68FF">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
        <p:nvSpPr>
          <p:cNvPr id="18" name="Rectangle 17">
            <a:extLst>
              <a:ext uri="{FF2B5EF4-FFF2-40B4-BE49-F238E27FC236}">
                <a16:creationId xmlns:a16="http://schemas.microsoft.com/office/drawing/2014/main" id="{C33DA842-C850-0072-55C0-527C614FE986}"/>
              </a:ext>
            </a:extLst>
          </p:cNvPr>
          <p:cNvSpPr/>
          <p:nvPr/>
        </p:nvSpPr>
        <p:spPr>
          <a:xfrm>
            <a:off x="3950471" y="5869664"/>
            <a:ext cx="1673804" cy="656092"/>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cxnSp>
        <p:nvCxnSpPr>
          <p:cNvPr id="20" name="Straight Arrow Connector 19">
            <a:extLst>
              <a:ext uri="{FF2B5EF4-FFF2-40B4-BE49-F238E27FC236}">
                <a16:creationId xmlns:a16="http://schemas.microsoft.com/office/drawing/2014/main" id="{5878904F-93DF-1165-6548-C73747108100}"/>
              </a:ext>
            </a:extLst>
          </p:cNvPr>
          <p:cNvCxnSpPr>
            <a:stCxn id="5" idx="2"/>
            <a:endCxn id="7" idx="0"/>
          </p:cNvCxnSpPr>
          <p:nvPr/>
        </p:nvCxnSpPr>
        <p:spPr>
          <a:xfrm flipH="1">
            <a:off x="6385949" y="1186738"/>
            <a:ext cx="1506466" cy="2695599"/>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1" name="Straight Arrow Connector 20">
            <a:extLst>
              <a:ext uri="{FF2B5EF4-FFF2-40B4-BE49-F238E27FC236}">
                <a16:creationId xmlns:a16="http://schemas.microsoft.com/office/drawing/2014/main" id="{43BBC1EA-350D-693C-CFE2-54B36D8E6B5C}"/>
              </a:ext>
            </a:extLst>
          </p:cNvPr>
          <p:cNvCxnSpPr>
            <a:cxnSpLocks/>
            <a:endCxn id="11" idx="0"/>
          </p:cNvCxnSpPr>
          <p:nvPr/>
        </p:nvCxnSpPr>
        <p:spPr>
          <a:xfrm>
            <a:off x="5210940" y="2482357"/>
            <a:ext cx="3503873" cy="1433846"/>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3" name="TextBox 22">
            <a:extLst>
              <a:ext uri="{FF2B5EF4-FFF2-40B4-BE49-F238E27FC236}">
                <a16:creationId xmlns:a16="http://schemas.microsoft.com/office/drawing/2014/main" id="{48BCA1CE-52C8-68BE-2B96-4DBEEFEA321F}"/>
              </a:ext>
            </a:extLst>
          </p:cNvPr>
          <p:cNvSpPr txBox="1"/>
          <p:nvPr/>
        </p:nvSpPr>
        <p:spPr>
          <a:xfrm>
            <a:off x="841168" y="5788074"/>
            <a:ext cx="1372130" cy="769441"/>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0" eaLnBrk="1" latinLnBrk="0" hangingPunct="1"/>
            <a:r>
              <a:rPr lang="ar-SA" sz="4400" b="1" dirty="0">
                <a:ln w="22225">
                  <a:solidFill>
                    <a:schemeClr val="accent2"/>
                  </a:solidFill>
                  <a:prstDash val="solid"/>
                </a:ln>
                <a:solidFill>
                  <a:srgbClr val="FF0000"/>
                </a:solidFill>
                <a:latin typeface="Kristen ITC" panose="03050502040202030202" pitchFamily="66" charset="77"/>
              </a:rPr>
              <a:t>مهم</a:t>
            </a:r>
            <a:endParaRPr lang="en-BH" sz="4400" b="1" dirty="0">
              <a:ln w="22225">
                <a:solidFill>
                  <a:schemeClr val="accent2"/>
                </a:solidFill>
                <a:prstDash val="solid"/>
              </a:ln>
              <a:solidFill>
                <a:srgbClr val="FF0000"/>
              </a:solidFill>
              <a:latin typeface="Kristen ITC" panose="03050502040202030202" pitchFamily="66" charset="77"/>
            </a:endParaRPr>
          </a:p>
        </p:txBody>
      </p:sp>
      <p:cxnSp>
        <p:nvCxnSpPr>
          <p:cNvPr id="25" name="Straight Arrow Connector 24">
            <a:extLst>
              <a:ext uri="{FF2B5EF4-FFF2-40B4-BE49-F238E27FC236}">
                <a16:creationId xmlns:a16="http://schemas.microsoft.com/office/drawing/2014/main" id="{8D848CDC-01F2-4497-B214-DC3307024412}"/>
              </a:ext>
            </a:extLst>
          </p:cNvPr>
          <p:cNvCxnSpPr>
            <a:cxnSpLocks/>
          </p:cNvCxnSpPr>
          <p:nvPr/>
        </p:nvCxnSpPr>
        <p:spPr>
          <a:xfrm>
            <a:off x="2309602" y="6195512"/>
            <a:ext cx="1057235" cy="1"/>
          </a:xfrm>
          <a:prstGeom prst="straightConnector1">
            <a:avLst/>
          </a:prstGeom>
          <a:ln w="5715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002335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6"/>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8"/>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5"/>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10" grpId="0" animBg="1"/>
      <p:bldP spid="11" grpId="0" animBg="1"/>
      <p:bldP spid="12" grpId="0" animBg="1"/>
      <p:bldP spid="13" grpId="0" animBg="1"/>
      <p:bldP spid="14" grpId="0" animBg="1"/>
      <p:bldP spid="15" grpId="0" animBg="1"/>
      <p:bldP spid="16" grpId="0" animBg="1"/>
      <p:bldP spid="17" grpId="0" animBg="1"/>
      <p:bldP spid="18" grpId="0" animBg="1"/>
      <p:bldP spid="2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E74CD-FC1C-4677-E8DB-C16C175A9546}"/>
              </a:ext>
            </a:extLst>
          </p:cNvPr>
          <p:cNvSpPr>
            <a:spLocks noGrp="1"/>
          </p:cNvSpPr>
          <p:nvPr>
            <p:ph type="title"/>
          </p:nvPr>
        </p:nvSpPr>
        <p:spPr>
          <a:xfrm>
            <a:off x="1049867" y="456366"/>
            <a:ext cx="10485620" cy="712034"/>
          </a:xfrm>
        </p:spPr>
        <p:style>
          <a:lnRef idx="2">
            <a:schemeClr val="accent2"/>
          </a:lnRef>
          <a:fillRef idx="1">
            <a:schemeClr val="lt1"/>
          </a:fillRef>
          <a:effectRef idx="0">
            <a:schemeClr val="accent2"/>
          </a:effectRef>
          <a:fontRef idx="minor">
            <a:schemeClr val="dk1"/>
          </a:fontRef>
        </p:style>
        <p:txBody>
          <a:bodyPr>
            <a:noAutofit/>
          </a:bodyPr>
          <a:lstStyle/>
          <a:p>
            <a:pPr algn="ctr" defTabSz="914400" rtl="1" eaLnBrk="1" latinLnBrk="0" hangingPunct="1">
              <a:lnSpc>
                <a:spcPct val="89000"/>
              </a:lnSpc>
              <a:spcBef>
                <a:spcPct val="0"/>
              </a:spcBef>
              <a:buNone/>
            </a:pPr>
            <a:r>
              <a:rPr lang="en-US" sz="36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rPr>
              <a:t>Now we can all understand such graph</a:t>
            </a:r>
            <a:endParaRPr lang="en-BH" sz="36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endParaRPr>
          </a:p>
        </p:txBody>
      </p:sp>
      <p:pic>
        <p:nvPicPr>
          <p:cNvPr id="4" name="Picture 3">
            <a:extLst>
              <a:ext uri="{FF2B5EF4-FFF2-40B4-BE49-F238E27FC236}">
                <a16:creationId xmlns:a16="http://schemas.microsoft.com/office/drawing/2014/main" id="{C7086816-2592-2200-8485-62C2453BA561}"/>
              </a:ext>
            </a:extLst>
          </p:cNvPr>
          <p:cNvPicPr>
            <a:picLocks noChangeAspect="1"/>
          </p:cNvPicPr>
          <p:nvPr/>
        </p:nvPicPr>
        <p:blipFill>
          <a:blip r:embed="rId3"/>
          <a:stretch>
            <a:fillRect/>
          </a:stretch>
        </p:blipFill>
        <p:spPr>
          <a:xfrm>
            <a:off x="1783093" y="1309474"/>
            <a:ext cx="9019167" cy="5092160"/>
          </a:xfrm>
          <a:prstGeom prst="rect">
            <a:avLst/>
          </a:prstGeom>
          <a:ln>
            <a:noFill/>
          </a:ln>
          <a:effectLst>
            <a:outerShdw blurRad="292100" dist="139700" dir="2700000" algn="tl" rotWithShape="0">
              <a:srgbClr val="333333">
                <a:alpha val="65000"/>
              </a:srgbClr>
            </a:outerShdw>
          </a:effectLst>
        </p:spPr>
      </p:pic>
      <p:sp>
        <p:nvSpPr>
          <p:cNvPr id="3" name="Title 1">
            <a:extLst>
              <a:ext uri="{FF2B5EF4-FFF2-40B4-BE49-F238E27FC236}">
                <a16:creationId xmlns:a16="http://schemas.microsoft.com/office/drawing/2014/main" id="{CB08E771-1C0B-4A11-35B6-359F40868158}"/>
              </a:ext>
            </a:extLst>
          </p:cNvPr>
          <p:cNvSpPr txBox="1">
            <a:spLocks/>
          </p:cNvSpPr>
          <p:nvPr/>
        </p:nvSpPr>
        <p:spPr>
          <a:xfrm>
            <a:off x="6999991" y="2361366"/>
            <a:ext cx="3160010" cy="712034"/>
          </a:xfrm>
          <a:prstGeom prst="rect">
            <a:avLst/>
          </a:prstGeom>
        </p:spPr>
        <p:style>
          <a:lnRef idx="2">
            <a:schemeClr val="accent2"/>
          </a:lnRef>
          <a:fillRef idx="1">
            <a:schemeClr val="lt1"/>
          </a:fillRef>
          <a:effectRef idx="0">
            <a:schemeClr val="accent2"/>
          </a:effectRef>
          <a:fontRef idx="minor">
            <a:schemeClr val="dk1"/>
          </a:fontRef>
        </p:style>
        <p:txBody>
          <a:bodyPr vert="horz" lIns="91440" tIns="45720" rIns="91440" bIns="45720" rtlCol="0" anchor="t">
            <a:noAutofit/>
          </a:bodyPr>
          <a:lstStyle>
            <a:lvl1pPr algn="l" defTabSz="914400" rtl="0" eaLnBrk="1" latinLnBrk="0" hangingPunct="1">
              <a:lnSpc>
                <a:spcPct val="89000"/>
              </a:lnSpc>
              <a:spcBef>
                <a:spcPct val="0"/>
              </a:spcBef>
              <a:buNone/>
              <a:defRPr sz="4400" kern="1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rtl="1"/>
            <a:r>
              <a:rPr lang="en-BH" sz="36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rPr>
              <a:t>Shorter Avg</a:t>
            </a:r>
          </a:p>
        </p:txBody>
      </p:sp>
      <p:sp>
        <p:nvSpPr>
          <p:cNvPr id="5" name="Title 1">
            <a:extLst>
              <a:ext uri="{FF2B5EF4-FFF2-40B4-BE49-F238E27FC236}">
                <a16:creationId xmlns:a16="http://schemas.microsoft.com/office/drawing/2014/main" id="{F70BB4BB-8733-E6C3-8202-D64DD7AED0A9}"/>
              </a:ext>
            </a:extLst>
          </p:cNvPr>
          <p:cNvSpPr txBox="1">
            <a:spLocks/>
          </p:cNvSpPr>
          <p:nvPr/>
        </p:nvSpPr>
        <p:spPr>
          <a:xfrm>
            <a:off x="10160001" y="4902740"/>
            <a:ext cx="1828911" cy="458685"/>
          </a:xfrm>
          <a:prstGeom prst="rect">
            <a:avLst/>
          </a:prstGeom>
        </p:spPr>
        <p:style>
          <a:lnRef idx="2">
            <a:schemeClr val="accent2"/>
          </a:lnRef>
          <a:fillRef idx="1">
            <a:schemeClr val="lt1"/>
          </a:fillRef>
          <a:effectRef idx="0">
            <a:schemeClr val="accent2"/>
          </a:effectRef>
          <a:fontRef idx="minor">
            <a:schemeClr val="dk1"/>
          </a:fontRef>
        </p:style>
        <p:txBody>
          <a:bodyPr vert="horz" lIns="91440" tIns="45720" rIns="91440" bIns="45720" rtlCol="0" anchor="t">
            <a:noAutofit/>
          </a:bodyPr>
          <a:lstStyle>
            <a:lvl1pPr algn="l" defTabSz="914400" rtl="0" eaLnBrk="1" latinLnBrk="0" hangingPunct="1">
              <a:lnSpc>
                <a:spcPct val="89000"/>
              </a:lnSpc>
              <a:spcBef>
                <a:spcPct val="0"/>
              </a:spcBef>
              <a:buNone/>
              <a:defRPr sz="4400" kern="1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rtl="1"/>
            <a:r>
              <a:rPr lang="en-US" sz="20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rPr>
              <a:t>L</a:t>
            </a:r>
            <a:r>
              <a:rPr lang="en-BH" sz="20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rPr>
              <a:t>onger Avg</a:t>
            </a:r>
          </a:p>
        </p:txBody>
      </p:sp>
      <p:sp>
        <p:nvSpPr>
          <p:cNvPr id="6" name="Title 1">
            <a:extLst>
              <a:ext uri="{FF2B5EF4-FFF2-40B4-BE49-F238E27FC236}">
                <a16:creationId xmlns:a16="http://schemas.microsoft.com/office/drawing/2014/main" id="{9F1451DA-FFD1-9130-8723-C06C4FC3D971}"/>
              </a:ext>
            </a:extLst>
          </p:cNvPr>
          <p:cNvSpPr txBox="1">
            <a:spLocks/>
          </p:cNvSpPr>
          <p:nvPr/>
        </p:nvSpPr>
        <p:spPr>
          <a:xfrm>
            <a:off x="3872529" y="3488624"/>
            <a:ext cx="5322272" cy="712034"/>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t">
            <a:noAutofit/>
          </a:bodyPr>
          <a:lstStyle>
            <a:lvl1pPr algn="l" defTabSz="914400" rtl="0" eaLnBrk="1" latinLnBrk="0" hangingPunct="1">
              <a:lnSpc>
                <a:spcPct val="89000"/>
              </a:lnSpc>
              <a:spcBef>
                <a:spcPct val="0"/>
              </a:spcBef>
              <a:buNone/>
              <a:defRPr sz="4400" kern="1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rtl="1"/>
            <a:r>
              <a:rPr lang="en-BH" sz="3600" b="1" dirty="0">
                <a:ln w="22225">
                  <a:solidFill>
                    <a:schemeClr val="accent2"/>
                  </a:solidFill>
                  <a:prstDash val="solid"/>
                </a:ln>
                <a:solidFill>
                  <a:srgbClr val="FF0000"/>
                </a:solidFill>
                <a:effectLst>
                  <a:outerShdw blurRad="50800" dist="38100" dir="2700000" algn="tl" rotWithShape="0">
                    <a:prstClr val="black">
                      <a:alpha val="40000"/>
                    </a:prstClr>
                  </a:outerShdw>
                </a:effectLst>
                <a:latin typeface="Kristen ITC" panose="03050502040202030202" pitchFamily="66" charset="77"/>
              </a:rPr>
              <a:t>BUT WHY IS THAT ? </a:t>
            </a:r>
          </a:p>
        </p:txBody>
      </p:sp>
      <p:sp>
        <p:nvSpPr>
          <p:cNvPr id="7" name="Title 1">
            <a:extLst>
              <a:ext uri="{FF2B5EF4-FFF2-40B4-BE49-F238E27FC236}">
                <a16:creationId xmlns:a16="http://schemas.microsoft.com/office/drawing/2014/main" id="{5AB14F62-2B7A-65EE-EFAC-63525AE320F8}"/>
              </a:ext>
            </a:extLst>
          </p:cNvPr>
          <p:cNvSpPr txBox="1">
            <a:spLocks/>
          </p:cNvSpPr>
          <p:nvPr/>
        </p:nvSpPr>
        <p:spPr>
          <a:xfrm>
            <a:off x="4707466" y="4411669"/>
            <a:ext cx="4064000" cy="408425"/>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t">
            <a:noAutofit/>
          </a:bodyPr>
          <a:lstStyle>
            <a:lvl1pPr algn="l" defTabSz="914400" rtl="0" eaLnBrk="1" latinLnBrk="0" hangingPunct="1">
              <a:lnSpc>
                <a:spcPct val="89000"/>
              </a:lnSpc>
              <a:spcBef>
                <a:spcPct val="0"/>
              </a:spcBef>
              <a:buNone/>
              <a:defRPr sz="4400" kern="1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rtl="1"/>
            <a:r>
              <a:rPr lang="en-BH" sz="2000" b="1" dirty="0">
                <a:ln w="22225">
                  <a:solidFill>
                    <a:schemeClr val="accent2"/>
                  </a:solidFill>
                  <a:prstDash val="solid"/>
                </a:ln>
                <a:solidFill>
                  <a:schemeClr val="accent2">
                    <a:lumMod val="40000"/>
                    <a:lumOff val="60000"/>
                  </a:schemeClr>
                </a:solidFill>
                <a:latin typeface="Kristen ITC" panose="03050502040202030202" pitchFamily="66" charset="77"/>
              </a:rPr>
              <a:t>WE’LL SEE …</a:t>
            </a:r>
          </a:p>
        </p:txBody>
      </p:sp>
      <p:sp>
        <p:nvSpPr>
          <p:cNvPr id="8" name="Rectangle 7">
            <a:extLst>
              <a:ext uri="{FF2B5EF4-FFF2-40B4-BE49-F238E27FC236}">
                <a16:creationId xmlns:a16="http://schemas.microsoft.com/office/drawing/2014/main" id="{05C1E6A9-88EC-99B4-CF89-65BD1C60F3AF}"/>
              </a:ext>
            </a:extLst>
          </p:cNvPr>
          <p:cNvSpPr/>
          <p:nvPr/>
        </p:nvSpPr>
        <p:spPr>
          <a:xfrm rot="5400000">
            <a:off x="1397062" y="3459434"/>
            <a:ext cx="1338266" cy="56620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9" name="Rectangle 8">
            <a:extLst>
              <a:ext uri="{FF2B5EF4-FFF2-40B4-BE49-F238E27FC236}">
                <a16:creationId xmlns:a16="http://schemas.microsoft.com/office/drawing/2014/main" id="{FC3AC449-CD2F-B7F7-AD02-95EB15DB5C2E}"/>
              </a:ext>
            </a:extLst>
          </p:cNvPr>
          <p:cNvSpPr/>
          <p:nvPr/>
        </p:nvSpPr>
        <p:spPr>
          <a:xfrm>
            <a:off x="5306066" y="6118532"/>
            <a:ext cx="2449401" cy="283102"/>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0" name="Rectangle 9">
            <a:extLst>
              <a:ext uri="{FF2B5EF4-FFF2-40B4-BE49-F238E27FC236}">
                <a16:creationId xmlns:a16="http://schemas.microsoft.com/office/drawing/2014/main" id="{AEC6B26B-6D45-9D9D-44AC-199ED466B389}"/>
              </a:ext>
            </a:extLst>
          </p:cNvPr>
          <p:cNvSpPr/>
          <p:nvPr/>
        </p:nvSpPr>
        <p:spPr>
          <a:xfrm>
            <a:off x="1914901" y="4691429"/>
            <a:ext cx="868792" cy="211311"/>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1" name="Rectangle 10">
            <a:extLst>
              <a:ext uri="{FF2B5EF4-FFF2-40B4-BE49-F238E27FC236}">
                <a16:creationId xmlns:a16="http://schemas.microsoft.com/office/drawing/2014/main" id="{F64CCA3B-92BB-874E-C801-EDFD6471BCB4}"/>
              </a:ext>
            </a:extLst>
          </p:cNvPr>
          <p:cNvSpPr/>
          <p:nvPr/>
        </p:nvSpPr>
        <p:spPr>
          <a:xfrm>
            <a:off x="2066195" y="2591697"/>
            <a:ext cx="868792" cy="211311"/>
          </a:xfrm>
          <a:prstGeom prst="rect">
            <a:avLst/>
          </a:prstGeom>
          <a:solidFill>
            <a:srgbClr val="00FFF2">
              <a:alpha val="3215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2" name="Rectangle 11">
            <a:extLst>
              <a:ext uri="{FF2B5EF4-FFF2-40B4-BE49-F238E27FC236}">
                <a16:creationId xmlns:a16="http://schemas.microsoft.com/office/drawing/2014/main" id="{F8C266C6-76A8-2927-9A43-BE1BC4D6B9A2}"/>
              </a:ext>
            </a:extLst>
          </p:cNvPr>
          <p:cNvSpPr/>
          <p:nvPr/>
        </p:nvSpPr>
        <p:spPr>
          <a:xfrm>
            <a:off x="4408600" y="1309474"/>
            <a:ext cx="4362866" cy="274150"/>
          </a:xfrm>
          <a:prstGeom prst="rect">
            <a:avLst/>
          </a:prstGeom>
          <a:solidFill>
            <a:schemeClr val="accent2">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Tree>
    <p:extLst>
      <p:ext uri="{BB962C8B-B14F-4D97-AF65-F5344CB8AC3E}">
        <p14:creationId xmlns:p14="http://schemas.microsoft.com/office/powerpoint/2010/main" val="2467674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7" grpId="0" animBg="1"/>
      <p:bldP spid="8" grpId="0" animBg="1"/>
      <p:bldP spid="9" grpId="0" animBg="1"/>
      <p:bldP spid="10" grpId="0" animBg="1"/>
      <p:bldP spid="11" grpId="0" animBg="1"/>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F71FD48-6C79-5854-BB9F-F5BA6BC8EF3E}"/>
              </a:ext>
            </a:extLst>
          </p:cNvPr>
          <p:cNvSpPr txBox="1">
            <a:spLocks/>
          </p:cNvSpPr>
          <p:nvPr/>
        </p:nvSpPr>
        <p:spPr>
          <a:xfrm>
            <a:off x="2252135" y="202783"/>
            <a:ext cx="7382932" cy="712034"/>
          </a:xfrm>
          <a:prstGeom prst="rect">
            <a:avLst/>
          </a:prstGeom>
        </p:spPr>
        <p:style>
          <a:lnRef idx="2">
            <a:schemeClr val="accent2"/>
          </a:lnRef>
          <a:fillRef idx="1">
            <a:schemeClr val="lt1"/>
          </a:fillRef>
          <a:effectRef idx="0">
            <a:schemeClr val="accent2"/>
          </a:effectRef>
          <a:fontRef idx="minor">
            <a:schemeClr val="dk1"/>
          </a:fontRef>
        </p:style>
        <p:txBody>
          <a:bodyPr vert="horz" lIns="91440" tIns="45720" rIns="91440" bIns="45720" rtlCol="0" anchor="t">
            <a:noAutofit/>
          </a:bodyPr>
          <a:lstStyle>
            <a:lvl1pPr algn="l" defTabSz="914400" rtl="0" eaLnBrk="1" latinLnBrk="0" hangingPunct="1">
              <a:lnSpc>
                <a:spcPct val="89000"/>
              </a:lnSpc>
              <a:spcBef>
                <a:spcPct val="0"/>
              </a:spcBef>
              <a:buNone/>
              <a:defRPr sz="4400" kern="1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rtl="1"/>
            <a:r>
              <a:rPr lang="en-BH" sz="3600" b="1" dirty="0">
                <a:ln w="22225">
                  <a:solidFill>
                    <a:schemeClr val="accent2"/>
                  </a:solidFill>
                  <a:prstDash val="solid"/>
                </a:ln>
                <a:solidFill>
                  <a:schemeClr val="accent2">
                    <a:lumMod val="40000"/>
                    <a:lumOff val="60000"/>
                  </a:schemeClr>
                </a:solidFill>
                <a:effectLst>
                  <a:outerShdw blurRad="50800" dist="38100" dir="2700000" algn="tl" rotWithShape="0">
                    <a:prstClr val="black">
                      <a:alpha val="40000"/>
                    </a:prstClr>
                  </a:outerShdw>
                </a:effectLst>
                <a:latin typeface="Kristen ITC" panose="03050502040202030202" pitchFamily="66" charset="77"/>
              </a:rPr>
              <a:t>Example</a:t>
            </a:r>
          </a:p>
        </p:txBody>
      </p:sp>
      <p:pic>
        <p:nvPicPr>
          <p:cNvPr id="5" name="Picture 4">
            <a:extLst>
              <a:ext uri="{FF2B5EF4-FFF2-40B4-BE49-F238E27FC236}">
                <a16:creationId xmlns:a16="http://schemas.microsoft.com/office/drawing/2014/main" id="{CF6D79E9-88A2-EA42-DA9D-C66633D9A084}"/>
              </a:ext>
            </a:extLst>
          </p:cNvPr>
          <p:cNvPicPr>
            <a:picLocks noChangeAspect="1"/>
          </p:cNvPicPr>
          <p:nvPr/>
        </p:nvPicPr>
        <p:blipFill>
          <a:blip r:embed="rId2"/>
          <a:stretch>
            <a:fillRect/>
          </a:stretch>
        </p:blipFill>
        <p:spPr>
          <a:xfrm>
            <a:off x="8155806" y="1552334"/>
            <a:ext cx="3382903" cy="5198438"/>
          </a:xfrm>
          <a:prstGeom prst="rect">
            <a:avLst/>
          </a:prstGeom>
        </p:spPr>
      </p:pic>
      <p:pic>
        <p:nvPicPr>
          <p:cNvPr id="6" name="Picture 5">
            <a:extLst>
              <a:ext uri="{FF2B5EF4-FFF2-40B4-BE49-F238E27FC236}">
                <a16:creationId xmlns:a16="http://schemas.microsoft.com/office/drawing/2014/main" id="{75BB81E2-D32C-E6B9-B675-5481CBE2746E}"/>
              </a:ext>
            </a:extLst>
          </p:cNvPr>
          <p:cNvPicPr>
            <a:picLocks noChangeAspect="1"/>
          </p:cNvPicPr>
          <p:nvPr/>
        </p:nvPicPr>
        <p:blipFill>
          <a:blip r:embed="rId3"/>
          <a:stretch>
            <a:fillRect/>
          </a:stretch>
        </p:blipFill>
        <p:spPr>
          <a:xfrm>
            <a:off x="1181101" y="2366433"/>
            <a:ext cx="5219700" cy="2362200"/>
          </a:xfrm>
          <a:prstGeom prst="rect">
            <a:avLst/>
          </a:prstGeom>
        </p:spPr>
      </p:pic>
      <p:sp>
        <p:nvSpPr>
          <p:cNvPr id="7" name="Rectangle 6">
            <a:extLst>
              <a:ext uri="{FF2B5EF4-FFF2-40B4-BE49-F238E27FC236}">
                <a16:creationId xmlns:a16="http://schemas.microsoft.com/office/drawing/2014/main" id="{5A5B51B9-1420-A934-2CD3-6B912DE59525}"/>
              </a:ext>
            </a:extLst>
          </p:cNvPr>
          <p:cNvSpPr/>
          <p:nvPr/>
        </p:nvSpPr>
        <p:spPr>
          <a:xfrm>
            <a:off x="5660572" y="3773214"/>
            <a:ext cx="364602"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8" name="Rectangle 7">
            <a:extLst>
              <a:ext uri="{FF2B5EF4-FFF2-40B4-BE49-F238E27FC236}">
                <a16:creationId xmlns:a16="http://schemas.microsoft.com/office/drawing/2014/main" id="{096FDCE8-243B-3084-226C-1B730C255C8D}"/>
              </a:ext>
            </a:extLst>
          </p:cNvPr>
          <p:cNvSpPr/>
          <p:nvPr/>
        </p:nvSpPr>
        <p:spPr>
          <a:xfrm>
            <a:off x="5321907" y="3749517"/>
            <a:ext cx="364601" cy="420914"/>
          </a:xfrm>
          <a:prstGeom prst="rect">
            <a:avLst/>
          </a:prstGeom>
          <a:solidFill>
            <a:srgbClr val="3B68FF">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
        <p:nvSpPr>
          <p:cNvPr id="9" name="Rectangle 8">
            <a:extLst>
              <a:ext uri="{FF2B5EF4-FFF2-40B4-BE49-F238E27FC236}">
                <a16:creationId xmlns:a16="http://schemas.microsoft.com/office/drawing/2014/main" id="{4477859F-71C7-7D5B-D821-639713529465}"/>
              </a:ext>
            </a:extLst>
          </p:cNvPr>
          <p:cNvSpPr/>
          <p:nvPr/>
        </p:nvSpPr>
        <p:spPr>
          <a:xfrm>
            <a:off x="4927799" y="3749517"/>
            <a:ext cx="375627" cy="420914"/>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
        <p:nvSpPr>
          <p:cNvPr id="10" name="Rectangle 9">
            <a:extLst>
              <a:ext uri="{FF2B5EF4-FFF2-40B4-BE49-F238E27FC236}">
                <a16:creationId xmlns:a16="http://schemas.microsoft.com/office/drawing/2014/main" id="{D3C60F3C-68A7-8934-4CF1-B0558506D507}"/>
              </a:ext>
            </a:extLst>
          </p:cNvPr>
          <p:cNvSpPr/>
          <p:nvPr/>
        </p:nvSpPr>
        <p:spPr>
          <a:xfrm>
            <a:off x="4224530" y="3699981"/>
            <a:ext cx="684787"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cxnSp>
        <p:nvCxnSpPr>
          <p:cNvPr id="12" name="Straight Arrow Connector 11">
            <a:extLst>
              <a:ext uri="{FF2B5EF4-FFF2-40B4-BE49-F238E27FC236}">
                <a16:creationId xmlns:a16="http://schemas.microsoft.com/office/drawing/2014/main" id="{89DEED8C-A5E9-A907-A5BC-4BF153AF39FC}"/>
              </a:ext>
            </a:extLst>
          </p:cNvPr>
          <p:cNvCxnSpPr>
            <a:cxnSpLocks/>
          </p:cNvCxnSpPr>
          <p:nvPr/>
        </p:nvCxnSpPr>
        <p:spPr>
          <a:xfrm>
            <a:off x="6043654" y="4119836"/>
            <a:ext cx="461840" cy="452164"/>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3" name="TextBox 12">
            <a:extLst>
              <a:ext uri="{FF2B5EF4-FFF2-40B4-BE49-F238E27FC236}">
                <a16:creationId xmlns:a16="http://schemas.microsoft.com/office/drawing/2014/main" id="{D00EC37D-4EBA-6B93-EEF3-C05D34054B99}"/>
              </a:ext>
            </a:extLst>
          </p:cNvPr>
          <p:cNvSpPr txBox="1"/>
          <p:nvPr/>
        </p:nvSpPr>
        <p:spPr>
          <a:xfrm>
            <a:off x="4517437" y="5192833"/>
            <a:ext cx="2123144"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4 words</a:t>
            </a:r>
          </a:p>
        </p:txBody>
      </p:sp>
      <p:cxnSp>
        <p:nvCxnSpPr>
          <p:cNvPr id="15" name="Straight Arrow Connector 14">
            <a:extLst>
              <a:ext uri="{FF2B5EF4-FFF2-40B4-BE49-F238E27FC236}">
                <a16:creationId xmlns:a16="http://schemas.microsoft.com/office/drawing/2014/main" id="{2FC46683-BC7E-25F7-5D40-E9D138B07477}"/>
              </a:ext>
            </a:extLst>
          </p:cNvPr>
          <p:cNvCxnSpPr>
            <a:cxnSpLocks/>
            <a:endCxn id="13" idx="0"/>
          </p:cNvCxnSpPr>
          <p:nvPr/>
        </p:nvCxnSpPr>
        <p:spPr>
          <a:xfrm flipH="1">
            <a:off x="5579009" y="4580650"/>
            <a:ext cx="923205" cy="612183"/>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7" name="TextBox 16">
            <a:extLst>
              <a:ext uri="{FF2B5EF4-FFF2-40B4-BE49-F238E27FC236}">
                <a16:creationId xmlns:a16="http://schemas.microsoft.com/office/drawing/2014/main" id="{0A167BE9-D09F-7BCA-0F20-E90F33DD22B5}"/>
              </a:ext>
            </a:extLst>
          </p:cNvPr>
          <p:cNvSpPr txBox="1"/>
          <p:nvPr/>
        </p:nvSpPr>
        <p:spPr>
          <a:xfrm>
            <a:off x="2729379" y="1794407"/>
            <a:ext cx="2123144" cy="95410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b="1" dirty="0">
                <a:ln w="22225">
                  <a:solidFill>
                    <a:schemeClr val="accent2"/>
                  </a:solidFill>
                  <a:prstDash val="solid"/>
                </a:ln>
                <a:solidFill>
                  <a:schemeClr val="accent2">
                    <a:lumMod val="40000"/>
                    <a:lumOff val="60000"/>
                  </a:schemeClr>
                </a:solidFill>
                <a:latin typeface="Kristen ITC" panose="03050502040202030202" pitchFamily="66" charset="77"/>
              </a:rPr>
              <a:t>M</a:t>
            </a: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eccan</a:t>
            </a:r>
          </a:p>
          <a:p>
            <a:pPr algn="ctr"/>
            <a:r>
              <a:rPr lang="ar-SA" sz="2800" b="1" dirty="0">
                <a:ln w="22225">
                  <a:solidFill>
                    <a:schemeClr val="accent2"/>
                  </a:solidFill>
                  <a:prstDash val="solid"/>
                </a:ln>
                <a:solidFill>
                  <a:schemeClr val="accent2">
                    <a:lumMod val="40000"/>
                    <a:lumOff val="60000"/>
                  </a:schemeClr>
                </a:solidFill>
                <a:latin typeface="Kristen ITC" panose="03050502040202030202" pitchFamily="66" charset="77"/>
              </a:rPr>
              <a:t>مكية</a:t>
            </a:r>
            <a:endParaRPr lang="en-BH" sz="28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18" name="TextBox 17">
            <a:extLst>
              <a:ext uri="{FF2B5EF4-FFF2-40B4-BE49-F238E27FC236}">
                <a16:creationId xmlns:a16="http://schemas.microsoft.com/office/drawing/2014/main" id="{B1E9552A-E351-0B54-C94C-7AF38554E810}"/>
              </a:ext>
            </a:extLst>
          </p:cNvPr>
          <p:cNvSpPr txBox="1"/>
          <p:nvPr/>
        </p:nvSpPr>
        <p:spPr>
          <a:xfrm>
            <a:off x="9635067" y="756522"/>
            <a:ext cx="2271781" cy="95410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b="1" dirty="0">
                <a:ln w="22225">
                  <a:solidFill>
                    <a:schemeClr val="accent2"/>
                  </a:solidFill>
                  <a:prstDash val="solid"/>
                </a:ln>
                <a:solidFill>
                  <a:schemeClr val="accent2">
                    <a:lumMod val="40000"/>
                    <a:lumOff val="60000"/>
                  </a:schemeClr>
                </a:solidFill>
                <a:latin typeface="Kristen ITC" panose="03050502040202030202" pitchFamily="66" charset="77"/>
              </a:rPr>
              <a:t>Medinan</a:t>
            </a:r>
            <a:endParaRPr lang="en-BH" sz="2800" b="1" dirty="0">
              <a:ln w="22225">
                <a:solidFill>
                  <a:schemeClr val="accent2"/>
                </a:solidFill>
                <a:prstDash val="solid"/>
              </a:ln>
              <a:solidFill>
                <a:schemeClr val="accent2">
                  <a:lumMod val="40000"/>
                  <a:lumOff val="60000"/>
                </a:schemeClr>
              </a:solidFill>
              <a:latin typeface="Kristen ITC" panose="03050502040202030202" pitchFamily="66" charset="77"/>
            </a:endParaRPr>
          </a:p>
          <a:p>
            <a:pPr algn="ctr"/>
            <a:r>
              <a:rPr lang="ar-SA" sz="2800" b="1" dirty="0">
                <a:ln w="22225">
                  <a:solidFill>
                    <a:schemeClr val="accent2"/>
                  </a:solidFill>
                  <a:prstDash val="solid"/>
                </a:ln>
                <a:solidFill>
                  <a:schemeClr val="accent2">
                    <a:lumMod val="40000"/>
                    <a:lumOff val="60000"/>
                  </a:schemeClr>
                </a:solidFill>
                <a:latin typeface="Kristen ITC" panose="03050502040202030202" pitchFamily="66" charset="77"/>
              </a:rPr>
              <a:t>مدنية</a:t>
            </a:r>
          </a:p>
        </p:txBody>
      </p:sp>
      <p:sp>
        <p:nvSpPr>
          <p:cNvPr id="19" name="Rectangle 18">
            <a:extLst>
              <a:ext uri="{FF2B5EF4-FFF2-40B4-BE49-F238E27FC236}">
                <a16:creationId xmlns:a16="http://schemas.microsoft.com/office/drawing/2014/main" id="{A7547295-81A4-85CE-3C8A-BC7DD14BAD83}"/>
              </a:ext>
            </a:extLst>
          </p:cNvPr>
          <p:cNvSpPr/>
          <p:nvPr/>
        </p:nvSpPr>
        <p:spPr>
          <a:xfrm>
            <a:off x="8606709" y="1945518"/>
            <a:ext cx="2718217" cy="4331991"/>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pic>
        <p:nvPicPr>
          <p:cNvPr id="20" name="Picture 19">
            <a:extLst>
              <a:ext uri="{FF2B5EF4-FFF2-40B4-BE49-F238E27FC236}">
                <a16:creationId xmlns:a16="http://schemas.microsoft.com/office/drawing/2014/main" id="{4F227FCF-4EA2-B7E4-DACF-06C5726E96B8}"/>
              </a:ext>
            </a:extLst>
          </p:cNvPr>
          <p:cNvPicPr>
            <a:picLocks noChangeAspect="1"/>
          </p:cNvPicPr>
          <p:nvPr/>
        </p:nvPicPr>
        <p:blipFill>
          <a:blip r:embed="rId4"/>
          <a:stretch>
            <a:fillRect/>
          </a:stretch>
        </p:blipFill>
        <p:spPr>
          <a:xfrm>
            <a:off x="5321907" y="1084298"/>
            <a:ext cx="2654301" cy="1169327"/>
          </a:xfrm>
          <a:prstGeom prst="rect">
            <a:avLst/>
          </a:prstGeom>
        </p:spPr>
      </p:pic>
      <p:cxnSp>
        <p:nvCxnSpPr>
          <p:cNvPr id="21" name="Straight Arrow Connector 20">
            <a:extLst>
              <a:ext uri="{FF2B5EF4-FFF2-40B4-BE49-F238E27FC236}">
                <a16:creationId xmlns:a16="http://schemas.microsoft.com/office/drawing/2014/main" id="{D34A8CAB-047D-9FA9-9144-7B703192DA05}"/>
              </a:ext>
            </a:extLst>
          </p:cNvPr>
          <p:cNvCxnSpPr>
            <a:cxnSpLocks/>
            <a:endCxn id="20" idx="3"/>
          </p:cNvCxnSpPr>
          <p:nvPr/>
        </p:nvCxnSpPr>
        <p:spPr>
          <a:xfrm flipH="1" flipV="1">
            <a:off x="7976208" y="1668962"/>
            <a:ext cx="608038" cy="818805"/>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3" name="TextBox 22">
            <a:extLst>
              <a:ext uri="{FF2B5EF4-FFF2-40B4-BE49-F238E27FC236}">
                <a16:creationId xmlns:a16="http://schemas.microsoft.com/office/drawing/2014/main" id="{8BB26269-AB80-0404-940C-866D615F3EB2}"/>
              </a:ext>
            </a:extLst>
          </p:cNvPr>
          <p:cNvSpPr txBox="1"/>
          <p:nvPr/>
        </p:nvSpPr>
        <p:spPr>
          <a:xfrm>
            <a:off x="6502213" y="2366433"/>
            <a:ext cx="1446865" cy="954106"/>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b="1" dirty="0">
                <a:ln w="22225">
                  <a:solidFill>
                    <a:schemeClr val="accent2"/>
                  </a:solidFill>
                  <a:prstDash val="solid"/>
                </a:ln>
                <a:solidFill>
                  <a:schemeClr val="accent2">
                    <a:lumMod val="40000"/>
                    <a:lumOff val="60000"/>
                  </a:schemeClr>
                </a:solidFill>
                <a:latin typeface="Kristen ITC" panose="03050502040202030202" pitchFamily="66" charset="77"/>
              </a:rPr>
              <a:t>129</a:t>
            </a: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 words</a:t>
            </a:r>
          </a:p>
        </p:txBody>
      </p:sp>
    </p:spTree>
    <p:extLst>
      <p:ext uri="{BB962C8B-B14F-4D97-AF65-F5344CB8AC3E}">
        <p14:creationId xmlns:p14="http://schemas.microsoft.com/office/powerpoint/2010/main" val="1451771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animBg="1"/>
      <p:bldP spid="9" grpId="0" animBg="1"/>
      <p:bldP spid="10" grpId="0" animBg="1"/>
      <p:bldP spid="13" grpId="0" animBg="1"/>
      <p:bldP spid="17" grpId="0" animBg="1"/>
      <p:bldP spid="18" grpId="0" animBg="1"/>
      <p:bldP spid="19" grpId="0" animBg="1"/>
      <p:bldP spid="2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A26E00-CD7D-42F1-666B-A93F8495EE7A}"/>
              </a:ext>
            </a:extLst>
          </p:cNvPr>
          <p:cNvSpPr txBox="1"/>
          <p:nvPr/>
        </p:nvSpPr>
        <p:spPr>
          <a:xfrm>
            <a:off x="2103737" y="1505649"/>
            <a:ext cx="2123144" cy="95410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b="1" dirty="0">
                <a:ln w="22225">
                  <a:solidFill>
                    <a:schemeClr val="accent2"/>
                  </a:solidFill>
                  <a:prstDash val="solid"/>
                </a:ln>
                <a:solidFill>
                  <a:schemeClr val="accent2">
                    <a:lumMod val="40000"/>
                    <a:lumOff val="60000"/>
                  </a:schemeClr>
                </a:solidFill>
                <a:latin typeface="Kristen ITC" panose="03050502040202030202" pitchFamily="66" charset="77"/>
              </a:rPr>
              <a:t>M</a:t>
            </a: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eccan</a:t>
            </a:r>
          </a:p>
          <a:p>
            <a:pPr algn="ctr"/>
            <a:r>
              <a:rPr lang="ar-SA" sz="2800" b="1" dirty="0">
                <a:ln w="22225">
                  <a:solidFill>
                    <a:schemeClr val="accent2"/>
                  </a:solidFill>
                  <a:prstDash val="solid"/>
                </a:ln>
                <a:solidFill>
                  <a:schemeClr val="accent2">
                    <a:lumMod val="40000"/>
                    <a:lumOff val="60000"/>
                  </a:schemeClr>
                </a:solidFill>
                <a:latin typeface="Kristen ITC" panose="03050502040202030202" pitchFamily="66" charset="77"/>
              </a:rPr>
              <a:t>مكية</a:t>
            </a:r>
            <a:endParaRPr lang="en-BH" sz="2800" b="1" dirty="0">
              <a:ln w="22225">
                <a:solidFill>
                  <a:schemeClr val="accent2"/>
                </a:solidFill>
                <a:prstDash val="solid"/>
              </a:ln>
              <a:solidFill>
                <a:schemeClr val="accent2">
                  <a:lumMod val="40000"/>
                  <a:lumOff val="60000"/>
                </a:schemeClr>
              </a:solidFill>
              <a:latin typeface="Kristen ITC" panose="03050502040202030202" pitchFamily="66" charset="77"/>
            </a:endParaRPr>
          </a:p>
        </p:txBody>
      </p:sp>
      <p:sp>
        <p:nvSpPr>
          <p:cNvPr id="5" name="TextBox 4">
            <a:extLst>
              <a:ext uri="{FF2B5EF4-FFF2-40B4-BE49-F238E27FC236}">
                <a16:creationId xmlns:a16="http://schemas.microsoft.com/office/drawing/2014/main" id="{539B8574-63D9-9360-FD2C-DE9FFD0333AB}"/>
              </a:ext>
            </a:extLst>
          </p:cNvPr>
          <p:cNvSpPr txBox="1"/>
          <p:nvPr/>
        </p:nvSpPr>
        <p:spPr>
          <a:xfrm>
            <a:off x="7816482" y="1505649"/>
            <a:ext cx="2271781" cy="95410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b="1" dirty="0">
                <a:ln w="22225">
                  <a:solidFill>
                    <a:schemeClr val="accent2"/>
                  </a:solidFill>
                  <a:prstDash val="solid"/>
                </a:ln>
                <a:solidFill>
                  <a:schemeClr val="accent2">
                    <a:lumMod val="40000"/>
                    <a:lumOff val="60000"/>
                  </a:schemeClr>
                </a:solidFill>
                <a:latin typeface="Kristen ITC" panose="03050502040202030202" pitchFamily="66" charset="77"/>
              </a:rPr>
              <a:t>Medinan</a:t>
            </a:r>
            <a:endParaRPr lang="en-BH" sz="2800" b="1" dirty="0">
              <a:ln w="22225">
                <a:solidFill>
                  <a:schemeClr val="accent2"/>
                </a:solidFill>
                <a:prstDash val="solid"/>
              </a:ln>
              <a:solidFill>
                <a:schemeClr val="accent2">
                  <a:lumMod val="40000"/>
                  <a:lumOff val="60000"/>
                </a:schemeClr>
              </a:solidFill>
              <a:latin typeface="Kristen ITC" panose="03050502040202030202" pitchFamily="66" charset="77"/>
            </a:endParaRPr>
          </a:p>
          <a:p>
            <a:pPr algn="ctr"/>
            <a:r>
              <a:rPr lang="ar-SA" sz="2800" b="1" dirty="0">
                <a:ln w="22225">
                  <a:solidFill>
                    <a:schemeClr val="accent2"/>
                  </a:solidFill>
                  <a:prstDash val="solid"/>
                </a:ln>
                <a:solidFill>
                  <a:schemeClr val="accent2">
                    <a:lumMod val="40000"/>
                    <a:lumOff val="60000"/>
                  </a:schemeClr>
                </a:solidFill>
                <a:latin typeface="Kristen ITC" panose="03050502040202030202" pitchFamily="66" charset="77"/>
              </a:rPr>
              <a:t>مدنية</a:t>
            </a:r>
          </a:p>
        </p:txBody>
      </p:sp>
      <p:sp>
        <p:nvSpPr>
          <p:cNvPr id="8" name="TextBox 7">
            <a:extLst>
              <a:ext uri="{FF2B5EF4-FFF2-40B4-BE49-F238E27FC236}">
                <a16:creationId xmlns:a16="http://schemas.microsoft.com/office/drawing/2014/main" id="{570251D6-F290-1FE1-C803-5D853E6CD087}"/>
              </a:ext>
            </a:extLst>
          </p:cNvPr>
          <p:cNvSpPr txBox="1"/>
          <p:nvPr/>
        </p:nvSpPr>
        <p:spPr>
          <a:xfrm>
            <a:off x="3505419" y="710355"/>
            <a:ext cx="5181162"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Now we can coclude that </a:t>
            </a:r>
          </a:p>
        </p:txBody>
      </p:sp>
      <p:sp>
        <p:nvSpPr>
          <p:cNvPr id="9" name="TextBox 8">
            <a:extLst>
              <a:ext uri="{FF2B5EF4-FFF2-40B4-BE49-F238E27FC236}">
                <a16:creationId xmlns:a16="http://schemas.microsoft.com/office/drawing/2014/main" id="{3F818053-0B14-56A6-ECA2-9FC8E93930F7}"/>
              </a:ext>
            </a:extLst>
          </p:cNvPr>
          <p:cNvSpPr txBox="1"/>
          <p:nvPr/>
        </p:nvSpPr>
        <p:spPr>
          <a:xfrm>
            <a:off x="2103737" y="4095409"/>
            <a:ext cx="2123144" cy="18158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Kristen ITC" panose="03050502040202030202" pitchFamily="66" charset="77"/>
              </a:rPr>
              <a:t>SHORTER</a:t>
            </a: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 Average of words per ayah</a:t>
            </a:r>
          </a:p>
        </p:txBody>
      </p:sp>
      <p:sp>
        <p:nvSpPr>
          <p:cNvPr id="10" name="TextBox 9">
            <a:extLst>
              <a:ext uri="{FF2B5EF4-FFF2-40B4-BE49-F238E27FC236}">
                <a16:creationId xmlns:a16="http://schemas.microsoft.com/office/drawing/2014/main" id="{E457774D-F844-ADC7-1495-D906B18C1816}"/>
              </a:ext>
            </a:extLst>
          </p:cNvPr>
          <p:cNvSpPr txBox="1"/>
          <p:nvPr/>
        </p:nvSpPr>
        <p:spPr>
          <a:xfrm>
            <a:off x="7890801" y="4095409"/>
            <a:ext cx="2123144" cy="18158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Kristen ITC" panose="03050502040202030202" pitchFamily="66" charset="77"/>
              </a:rPr>
              <a:t>LONGER</a:t>
            </a: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 Average of words per ayah</a:t>
            </a:r>
          </a:p>
        </p:txBody>
      </p:sp>
      <p:cxnSp>
        <p:nvCxnSpPr>
          <p:cNvPr id="12" name="Straight Arrow Connector 11">
            <a:extLst>
              <a:ext uri="{FF2B5EF4-FFF2-40B4-BE49-F238E27FC236}">
                <a16:creationId xmlns:a16="http://schemas.microsoft.com/office/drawing/2014/main" id="{528C0EA5-0614-AF4D-BD90-F8564623F131}"/>
              </a:ext>
            </a:extLst>
          </p:cNvPr>
          <p:cNvCxnSpPr>
            <a:stCxn id="9" idx="0"/>
            <a:endCxn id="4" idx="2"/>
          </p:cNvCxnSpPr>
          <p:nvPr/>
        </p:nvCxnSpPr>
        <p:spPr>
          <a:xfrm flipV="1">
            <a:off x="3165309" y="2459756"/>
            <a:ext cx="0" cy="1635653"/>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3" name="Straight Arrow Connector 12">
            <a:extLst>
              <a:ext uri="{FF2B5EF4-FFF2-40B4-BE49-F238E27FC236}">
                <a16:creationId xmlns:a16="http://schemas.microsoft.com/office/drawing/2014/main" id="{5DDBB1A1-EB49-DADE-D88C-38F536AA7C65}"/>
              </a:ext>
            </a:extLst>
          </p:cNvPr>
          <p:cNvCxnSpPr>
            <a:cxnSpLocks/>
            <a:stCxn id="10" idx="0"/>
            <a:endCxn id="5" idx="2"/>
          </p:cNvCxnSpPr>
          <p:nvPr/>
        </p:nvCxnSpPr>
        <p:spPr>
          <a:xfrm flipV="1">
            <a:off x="8952373" y="2459756"/>
            <a:ext cx="0" cy="1635653"/>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557409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P spid="9"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4D35A2-7073-8AD6-D72B-E07C29EA1287}"/>
              </a:ext>
            </a:extLst>
          </p:cNvPr>
          <p:cNvPicPr>
            <a:picLocks noChangeAspect="1"/>
          </p:cNvPicPr>
          <p:nvPr/>
        </p:nvPicPr>
        <p:blipFill>
          <a:blip r:embed="rId2"/>
          <a:stretch>
            <a:fillRect/>
          </a:stretch>
        </p:blipFill>
        <p:spPr>
          <a:xfrm>
            <a:off x="1869199" y="173862"/>
            <a:ext cx="9234433" cy="6510275"/>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BDEC5DAF-63DE-8D5C-F930-E60CBC1335DA}"/>
              </a:ext>
            </a:extLst>
          </p:cNvPr>
          <p:cNvSpPr txBox="1"/>
          <p:nvPr/>
        </p:nvSpPr>
        <p:spPr>
          <a:xfrm rot="20922072">
            <a:off x="3539433" y="3313768"/>
            <a:ext cx="2184313" cy="138499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Mostly Meccan Surahs</a:t>
            </a:r>
          </a:p>
        </p:txBody>
      </p:sp>
      <p:sp>
        <p:nvSpPr>
          <p:cNvPr id="6" name="TextBox 5">
            <a:extLst>
              <a:ext uri="{FF2B5EF4-FFF2-40B4-BE49-F238E27FC236}">
                <a16:creationId xmlns:a16="http://schemas.microsoft.com/office/drawing/2014/main" id="{8426D70D-FD0B-74AC-D7A7-FC8F98F2AB68}"/>
              </a:ext>
            </a:extLst>
          </p:cNvPr>
          <p:cNvSpPr txBox="1"/>
          <p:nvPr/>
        </p:nvSpPr>
        <p:spPr>
          <a:xfrm rot="20922072">
            <a:off x="7654233" y="2736501"/>
            <a:ext cx="2184313" cy="138499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Mostly Medinan Surahs</a:t>
            </a:r>
          </a:p>
        </p:txBody>
      </p:sp>
      <p:sp>
        <p:nvSpPr>
          <p:cNvPr id="7" name="Rectangle 6">
            <a:extLst>
              <a:ext uri="{FF2B5EF4-FFF2-40B4-BE49-F238E27FC236}">
                <a16:creationId xmlns:a16="http://schemas.microsoft.com/office/drawing/2014/main" id="{8F50052B-EBFF-F2AF-EA5F-782112B3A129}"/>
              </a:ext>
            </a:extLst>
          </p:cNvPr>
          <p:cNvSpPr/>
          <p:nvPr/>
        </p:nvSpPr>
        <p:spPr>
          <a:xfrm>
            <a:off x="4984711" y="173861"/>
            <a:ext cx="3443672" cy="577265"/>
          </a:xfrm>
          <a:prstGeom prst="rect">
            <a:avLst/>
          </a:prstGeom>
          <a:solidFill>
            <a:schemeClr val="accent2">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9" name="Rectangle 8">
            <a:extLst>
              <a:ext uri="{FF2B5EF4-FFF2-40B4-BE49-F238E27FC236}">
                <a16:creationId xmlns:a16="http://schemas.microsoft.com/office/drawing/2014/main" id="{F88CA7C4-8454-8906-1BCC-1E77ECBCCA57}"/>
              </a:ext>
            </a:extLst>
          </p:cNvPr>
          <p:cNvSpPr/>
          <p:nvPr/>
        </p:nvSpPr>
        <p:spPr>
          <a:xfrm>
            <a:off x="4214192" y="6268277"/>
            <a:ext cx="1126434" cy="291549"/>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0" name="Rectangle 9">
            <a:extLst>
              <a:ext uri="{FF2B5EF4-FFF2-40B4-BE49-F238E27FC236}">
                <a16:creationId xmlns:a16="http://schemas.microsoft.com/office/drawing/2014/main" id="{AAAEE4D6-28DE-1343-3ABC-8B090F5BA0AC}"/>
              </a:ext>
            </a:extLst>
          </p:cNvPr>
          <p:cNvSpPr/>
          <p:nvPr/>
        </p:nvSpPr>
        <p:spPr>
          <a:xfrm>
            <a:off x="8183172" y="6268277"/>
            <a:ext cx="1126434" cy="291549"/>
          </a:xfrm>
          <a:prstGeom prst="rect">
            <a:avLst/>
          </a:prstGeom>
          <a:solidFill>
            <a:srgbClr val="FF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1" name="Rectangle 10">
            <a:extLst>
              <a:ext uri="{FF2B5EF4-FFF2-40B4-BE49-F238E27FC236}">
                <a16:creationId xmlns:a16="http://schemas.microsoft.com/office/drawing/2014/main" id="{0C4EEBB5-C4FA-EFC7-8739-FB7F2927E4B0}"/>
              </a:ext>
            </a:extLst>
          </p:cNvPr>
          <p:cNvSpPr/>
          <p:nvPr/>
        </p:nvSpPr>
        <p:spPr>
          <a:xfrm>
            <a:off x="1987489" y="2535941"/>
            <a:ext cx="502908" cy="2022809"/>
          </a:xfrm>
          <a:prstGeom prst="rect">
            <a:avLst/>
          </a:prstGeom>
          <a:solidFill>
            <a:schemeClr val="accent5">
              <a:lumMod val="75000"/>
              <a:alpha val="32549"/>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2" name="TextBox 11">
            <a:extLst>
              <a:ext uri="{FF2B5EF4-FFF2-40B4-BE49-F238E27FC236}">
                <a16:creationId xmlns:a16="http://schemas.microsoft.com/office/drawing/2014/main" id="{17B3BDDE-7650-F014-2685-1EEF04D0759D}"/>
              </a:ext>
            </a:extLst>
          </p:cNvPr>
          <p:cNvSpPr txBox="1"/>
          <p:nvPr/>
        </p:nvSpPr>
        <p:spPr>
          <a:xfrm>
            <a:off x="3459965" y="987868"/>
            <a:ext cx="2636035"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Short</a:t>
            </a:r>
          </a:p>
        </p:txBody>
      </p:sp>
      <p:sp>
        <p:nvSpPr>
          <p:cNvPr id="13" name="Rectangle 12">
            <a:extLst>
              <a:ext uri="{FF2B5EF4-FFF2-40B4-BE49-F238E27FC236}">
                <a16:creationId xmlns:a16="http://schemas.microsoft.com/office/drawing/2014/main" id="{BB4EA75F-A2FB-49E5-E10D-DABA5006B082}"/>
              </a:ext>
            </a:extLst>
          </p:cNvPr>
          <p:cNvSpPr/>
          <p:nvPr/>
        </p:nvSpPr>
        <p:spPr>
          <a:xfrm>
            <a:off x="4214192" y="2325094"/>
            <a:ext cx="1126434" cy="291549"/>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4" name="TextBox 13">
            <a:extLst>
              <a:ext uri="{FF2B5EF4-FFF2-40B4-BE49-F238E27FC236}">
                <a16:creationId xmlns:a16="http://schemas.microsoft.com/office/drawing/2014/main" id="{41DB77E0-FCB4-DF51-BD2F-17E95C0BF015}"/>
              </a:ext>
            </a:extLst>
          </p:cNvPr>
          <p:cNvSpPr txBox="1"/>
          <p:nvPr/>
        </p:nvSpPr>
        <p:spPr>
          <a:xfrm>
            <a:off x="9462740" y="97471"/>
            <a:ext cx="2636035"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Long</a:t>
            </a:r>
          </a:p>
        </p:txBody>
      </p:sp>
      <p:sp>
        <p:nvSpPr>
          <p:cNvPr id="15" name="Rectangle 14">
            <a:extLst>
              <a:ext uri="{FF2B5EF4-FFF2-40B4-BE49-F238E27FC236}">
                <a16:creationId xmlns:a16="http://schemas.microsoft.com/office/drawing/2014/main" id="{8255595C-CE8C-CD86-AD64-B7685B66BA28}"/>
              </a:ext>
            </a:extLst>
          </p:cNvPr>
          <p:cNvSpPr/>
          <p:nvPr/>
        </p:nvSpPr>
        <p:spPr>
          <a:xfrm>
            <a:off x="8183172" y="751126"/>
            <a:ext cx="1126434" cy="291549"/>
          </a:xfrm>
          <a:prstGeom prst="rect">
            <a:avLst/>
          </a:prstGeom>
          <a:solidFill>
            <a:srgbClr val="FF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cxnSp>
        <p:nvCxnSpPr>
          <p:cNvPr id="17" name="Straight Arrow Connector 16">
            <a:extLst>
              <a:ext uri="{FF2B5EF4-FFF2-40B4-BE49-F238E27FC236}">
                <a16:creationId xmlns:a16="http://schemas.microsoft.com/office/drawing/2014/main" id="{BD873E05-FB48-3EE5-065D-D2C4B5969EF0}"/>
              </a:ext>
            </a:extLst>
          </p:cNvPr>
          <p:cNvCxnSpPr>
            <a:endCxn id="12" idx="2"/>
          </p:cNvCxnSpPr>
          <p:nvPr/>
        </p:nvCxnSpPr>
        <p:spPr>
          <a:xfrm flipV="1">
            <a:off x="4777409" y="1511088"/>
            <a:ext cx="574" cy="814006"/>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8" name="Straight Arrow Connector 17">
            <a:extLst>
              <a:ext uri="{FF2B5EF4-FFF2-40B4-BE49-F238E27FC236}">
                <a16:creationId xmlns:a16="http://schemas.microsoft.com/office/drawing/2014/main" id="{F2DA5C22-16BE-BC72-FCCB-03C264111429}"/>
              </a:ext>
            </a:extLst>
          </p:cNvPr>
          <p:cNvCxnSpPr>
            <a:cxnSpLocks/>
            <a:stCxn id="15" idx="0"/>
            <a:endCxn id="14" idx="1"/>
          </p:cNvCxnSpPr>
          <p:nvPr/>
        </p:nvCxnSpPr>
        <p:spPr>
          <a:xfrm flipV="1">
            <a:off x="8746389" y="359081"/>
            <a:ext cx="716351" cy="392045"/>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734080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animBg="1"/>
      <p:bldP spid="11" grpId="0" animBg="1"/>
      <p:bldP spid="12" grpId="0" animBg="1"/>
      <p:bldP spid="13" grpId="0" animBg="1"/>
      <p:bldP spid="14" grpId="0" animBg="1"/>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3E0F3F-B1BA-D073-77C8-A2B18C659D01}"/>
              </a:ext>
            </a:extLst>
          </p:cNvPr>
          <p:cNvSpPr txBox="1"/>
          <p:nvPr/>
        </p:nvSpPr>
        <p:spPr>
          <a:xfrm>
            <a:off x="2178982" y="966347"/>
            <a:ext cx="8414676" cy="1754326"/>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How does the average number of words per ayah change over the 23 years of the Qur’an’s revelation? </a:t>
            </a:r>
          </a:p>
        </p:txBody>
      </p:sp>
      <p:sp>
        <p:nvSpPr>
          <p:cNvPr id="6" name="TextBox 5">
            <a:extLst>
              <a:ext uri="{FF2B5EF4-FFF2-40B4-BE49-F238E27FC236}">
                <a16:creationId xmlns:a16="http://schemas.microsoft.com/office/drawing/2014/main" id="{EBD41341-22B9-FDDA-D241-98671239C8E2}"/>
              </a:ext>
            </a:extLst>
          </p:cNvPr>
          <p:cNvSpPr txBox="1"/>
          <p:nvPr/>
        </p:nvSpPr>
        <p:spPr>
          <a:xfrm>
            <a:off x="1888662" y="4137328"/>
            <a:ext cx="7322245"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Short verses first, then long verses ? </a:t>
            </a:r>
          </a:p>
        </p:txBody>
      </p:sp>
      <p:sp>
        <p:nvSpPr>
          <p:cNvPr id="7" name="TextBox 6">
            <a:extLst>
              <a:ext uri="{FF2B5EF4-FFF2-40B4-BE49-F238E27FC236}">
                <a16:creationId xmlns:a16="http://schemas.microsoft.com/office/drawing/2014/main" id="{D9997B41-5D0B-27FA-0672-56D97F50C08C}"/>
              </a:ext>
            </a:extLst>
          </p:cNvPr>
          <p:cNvSpPr txBox="1"/>
          <p:nvPr/>
        </p:nvSpPr>
        <p:spPr>
          <a:xfrm>
            <a:off x="5531004" y="5598879"/>
            <a:ext cx="6088177"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What do you guys think ? </a:t>
            </a:r>
          </a:p>
        </p:txBody>
      </p:sp>
      <p:sp>
        <p:nvSpPr>
          <p:cNvPr id="8" name="TextBox 7">
            <a:extLst>
              <a:ext uri="{FF2B5EF4-FFF2-40B4-BE49-F238E27FC236}">
                <a16:creationId xmlns:a16="http://schemas.microsoft.com/office/drawing/2014/main" id="{A163965E-D316-AA37-90CE-092DA658A9D9}"/>
              </a:ext>
            </a:extLst>
          </p:cNvPr>
          <p:cNvSpPr txBox="1"/>
          <p:nvPr/>
        </p:nvSpPr>
        <p:spPr>
          <a:xfrm>
            <a:off x="6445404" y="3105835"/>
            <a:ext cx="4148253"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Quran App</a:t>
            </a:r>
          </a:p>
        </p:txBody>
      </p:sp>
    </p:spTree>
    <p:extLst>
      <p:ext uri="{BB962C8B-B14F-4D97-AF65-F5344CB8AC3E}">
        <p14:creationId xmlns:p14="http://schemas.microsoft.com/office/powerpoint/2010/main" val="2307211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B100A1-6695-EB2E-D2AB-6A13C8AFA3BB}"/>
              </a:ext>
            </a:extLst>
          </p:cNvPr>
          <p:cNvSpPr txBox="1"/>
          <p:nvPr/>
        </p:nvSpPr>
        <p:spPr>
          <a:xfrm>
            <a:off x="4804893" y="404719"/>
            <a:ext cx="3658000"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BH" sz="3200" b="1" dirty="0">
                <a:ln w="22225">
                  <a:solidFill>
                    <a:schemeClr val="accent2"/>
                  </a:solidFill>
                  <a:prstDash val="solid"/>
                </a:ln>
                <a:solidFill>
                  <a:schemeClr val="accent2">
                    <a:lumMod val="40000"/>
                    <a:lumOff val="60000"/>
                  </a:schemeClr>
                </a:solidFill>
                <a:latin typeface="Kristen ITC" panose="03050502040202030202" pitchFamily="66" charset="77"/>
              </a:rPr>
              <a:t>The Holy Quran</a:t>
            </a:r>
          </a:p>
        </p:txBody>
      </p:sp>
      <p:sp>
        <p:nvSpPr>
          <p:cNvPr id="5" name="TextBox 4">
            <a:extLst>
              <a:ext uri="{FF2B5EF4-FFF2-40B4-BE49-F238E27FC236}">
                <a16:creationId xmlns:a16="http://schemas.microsoft.com/office/drawing/2014/main" id="{7C67D65D-ABAD-480E-4A71-8E9330B9A01F}"/>
              </a:ext>
            </a:extLst>
          </p:cNvPr>
          <p:cNvSpPr txBox="1"/>
          <p:nvPr/>
        </p:nvSpPr>
        <p:spPr>
          <a:xfrm>
            <a:off x="1705915" y="1562815"/>
            <a:ext cx="2408349"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BH" dirty="0"/>
              <a:t>604 pages</a:t>
            </a:r>
          </a:p>
        </p:txBody>
      </p:sp>
      <p:sp>
        <p:nvSpPr>
          <p:cNvPr id="6" name="TextBox 5">
            <a:extLst>
              <a:ext uri="{FF2B5EF4-FFF2-40B4-BE49-F238E27FC236}">
                <a16:creationId xmlns:a16="http://schemas.microsoft.com/office/drawing/2014/main" id="{A4EB34E7-FBAF-AAF7-EDC1-E498DC2FA6E0}"/>
              </a:ext>
            </a:extLst>
          </p:cNvPr>
          <p:cNvSpPr txBox="1"/>
          <p:nvPr/>
        </p:nvSpPr>
        <p:spPr>
          <a:xfrm>
            <a:off x="3841661" y="2032646"/>
            <a:ext cx="1926464"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BH" dirty="0"/>
              <a:t>114 surahs</a:t>
            </a:r>
          </a:p>
        </p:txBody>
      </p:sp>
      <p:sp>
        <p:nvSpPr>
          <p:cNvPr id="7" name="TextBox 6">
            <a:extLst>
              <a:ext uri="{FF2B5EF4-FFF2-40B4-BE49-F238E27FC236}">
                <a16:creationId xmlns:a16="http://schemas.microsoft.com/office/drawing/2014/main" id="{693E0E8A-76DD-9BD6-B518-5FF711C10D06}"/>
              </a:ext>
            </a:extLst>
          </p:cNvPr>
          <p:cNvSpPr txBox="1"/>
          <p:nvPr/>
        </p:nvSpPr>
        <p:spPr>
          <a:xfrm>
            <a:off x="3359776" y="2898354"/>
            <a:ext cx="2408349"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BH" dirty="0"/>
              <a:t>30 Juz’s</a:t>
            </a:r>
          </a:p>
        </p:txBody>
      </p:sp>
      <p:sp>
        <p:nvSpPr>
          <p:cNvPr id="8" name="TextBox 7">
            <a:extLst>
              <a:ext uri="{FF2B5EF4-FFF2-40B4-BE49-F238E27FC236}">
                <a16:creationId xmlns:a16="http://schemas.microsoft.com/office/drawing/2014/main" id="{DACEFE82-3F63-E508-F963-1191CAD0399F}"/>
              </a:ext>
            </a:extLst>
          </p:cNvPr>
          <p:cNvSpPr txBox="1"/>
          <p:nvPr/>
        </p:nvSpPr>
        <p:spPr>
          <a:xfrm>
            <a:off x="9025180" y="4185755"/>
            <a:ext cx="2408349"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BH" dirty="0"/>
              <a:t>60 Hizbs</a:t>
            </a:r>
          </a:p>
        </p:txBody>
      </p:sp>
      <p:sp>
        <p:nvSpPr>
          <p:cNvPr id="9" name="TextBox 8">
            <a:extLst>
              <a:ext uri="{FF2B5EF4-FFF2-40B4-BE49-F238E27FC236}">
                <a16:creationId xmlns:a16="http://schemas.microsoft.com/office/drawing/2014/main" id="{2AEF446E-2051-206D-5D81-7DA240037885}"/>
              </a:ext>
            </a:extLst>
          </p:cNvPr>
          <p:cNvSpPr txBox="1"/>
          <p:nvPr/>
        </p:nvSpPr>
        <p:spPr>
          <a:xfrm>
            <a:off x="5651678" y="2493360"/>
            <a:ext cx="2408349"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BH" dirty="0"/>
              <a:t>6236 Verses</a:t>
            </a:r>
          </a:p>
        </p:txBody>
      </p:sp>
      <p:cxnSp>
        <p:nvCxnSpPr>
          <p:cNvPr id="12" name="Straight Arrow Connector 11">
            <a:extLst>
              <a:ext uri="{FF2B5EF4-FFF2-40B4-BE49-F238E27FC236}">
                <a16:creationId xmlns:a16="http://schemas.microsoft.com/office/drawing/2014/main" id="{8455AC9E-61DA-0EE1-14B4-E2ED0EF8729A}"/>
              </a:ext>
            </a:extLst>
          </p:cNvPr>
          <p:cNvCxnSpPr>
            <a:stCxn id="7" idx="2"/>
          </p:cNvCxnSpPr>
          <p:nvPr/>
        </p:nvCxnSpPr>
        <p:spPr>
          <a:xfrm flipH="1">
            <a:off x="3239146" y="3267686"/>
            <a:ext cx="1324805" cy="1234904"/>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3" name="TextBox 12">
            <a:extLst>
              <a:ext uri="{FF2B5EF4-FFF2-40B4-BE49-F238E27FC236}">
                <a16:creationId xmlns:a16="http://schemas.microsoft.com/office/drawing/2014/main" id="{FE0F0199-2065-4767-DD41-A14E9DD75BF6}"/>
              </a:ext>
            </a:extLst>
          </p:cNvPr>
          <p:cNvSpPr txBox="1"/>
          <p:nvPr/>
        </p:nvSpPr>
        <p:spPr>
          <a:xfrm>
            <a:off x="1924373" y="4737272"/>
            <a:ext cx="2408349"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BH" dirty="0"/>
              <a:t>20 pages per Juz</a:t>
            </a:r>
          </a:p>
        </p:txBody>
      </p:sp>
      <p:cxnSp>
        <p:nvCxnSpPr>
          <p:cNvPr id="14" name="Straight Arrow Connector 13">
            <a:extLst>
              <a:ext uri="{FF2B5EF4-FFF2-40B4-BE49-F238E27FC236}">
                <a16:creationId xmlns:a16="http://schemas.microsoft.com/office/drawing/2014/main" id="{BB8DEB90-CC7E-451B-F8B9-34E57E28D653}"/>
              </a:ext>
            </a:extLst>
          </p:cNvPr>
          <p:cNvCxnSpPr>
            <a:cxnSpLocks/>
            <a:stCxn id="7" idx="2"/>
          </p:cNvCxnSpPr>
          <p:nvPr/>
        </p:nvCxnSpPr>
        <p:spPr>
          <a:xfrm>
            <a:off x="4563951" y="3267686"/>
            <a:ext cx="1204174" cy="800495"/>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6" name="TextBox 15">
            <a:extLst>
              <a:ext uri="{FF2B5EF4-FFF2-40B4-BE49-F238E27FC236}">
                <a16:creationId xmlns:a16="http://schemas.microsoft.com/office/drawing/2014/main" id="{54E74A8E-8C91-66BE-C7C3-233001A41C40}"/>
              </a:ext>
            </a:extLst>
          </p:cNvPr>
          <p:cNvSpPr txBox="1"/>
          <p:nvPr/>
        </p:nvSpPr>
        <p:spPr>
          <a:xfrm>
            <a:off x="5768125" y="4198231"/>
            <a:ext cx="2408349"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BH" dirty="0"/>
              <a:t>30 Juz’s * 2 </a:t>
            </a:r>
          </a:p>
        </p:txBody>
      </p:sp>
      <p:sp>
        <p:nvSpPr>
          <p:cNvPr id="17" name="Equal 16">
            <a:extLst>
              <a:ext uri="{FF2B5EF4-FFF2-40B4-BE49-F238E27FC236}">
                <a16:creationId xmlns:a16="http://schemas.microsoft.com/office/drawing/2014/main" id="{B6AD67C7-CB9A-6A73-E058-C9B724FD24A2}"/>
              </a:ext>
            </a:extLst>
          </p:cNvPr>
          <p:cNvSpPr/>
          <p:nvPr/>
        </p:nvSpPr>
        <p:spPr>
          <a:xfrm>
            <a:off x="8176474" y="4106849"/>
            <a:ext cx="688557" cy="527144"/>
          </a:xfrm>
          <a:prstGeom prst="mathEqua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H">
              <a:solidFill>
                <a:schemeClr val="tx1"/>
              </a:solidFill>
            </a:endParaRPr>
          </a:p>
        </p:txBody>
      </p:sp>
      <p:cxnSp>
        <p:nvCxnSpPr>
          <p:cNvPr id="18" name="Straight Arrow Connector 17">
            <a:extLst>
              <a:ext uri="{FF2B5EF4-FFF2-40B4-BE49-F238E27FC236}">
                <a16:creationId xmlns:a16="http://schemas.microsoft.com/office/drawing/2014/main" id="{F9380165-5617-4145-F724-A33C2939A937}"/>
              </a:ext>
            </a:extLst>
          </p:cNvPr>
          <p:cNvCxnSpPr>
            <a:cxnSpLocks/>
            <a:endCxn id="20" idx="0"/>
          </p:cNvCxnSpPr>
          <p:nvPr/>
        </p:nvCxnSpPr>
        <p:spPr>
          <a:xfrm>
            <a:off x="10198322" y="4567361"/>
            <a:ext cx="0" cy="806158"/>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0" name="TextBox 19">
            <a:extLst>
              <a:ext uri="{FF2B5EF4-FFF2-40B4-BE49-F238E27FC236}">
                <a16:creationId xmlns:a16="http://schemas.microsoft.com/office/drawing/2014/main" id="{828D57A2-50C1-749E-CEA4-E05FEA30894C}"/>
              </a:ext>
            </a:extLst>
          </p:cNvPr>
          <p:cNvSpPr txBox="1"/>
          <p:nvPr/>
        </p:nvSpPr>
        <p:spPr>
          <a:xfrm>
            <a:off x="8994147" y="5373519"/>
            <a:ext cx="2408349"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BH" dirty="0"/>
              <a:t>10 pages per Hizb</a:t>
            </a:r>
          </a:p>
        </p:txBody>
      </p:sp>
    </p:spTree>
    <p:extLst>
      <p:ext uri="{BB962C8B-B14F-4D97-AF65-F5344CB8AC3E}">
        <p14:creationId xmlns:p14="http://schemas.microsoft.com/office/powerpoint/2010/main" val="395565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3" grpId="0" animBg="1"/>
      <p:bldP spid="16" grpId="0" animBg="1"/>
      <p:bldP spid="17" grpId="0" animBg="1"/>
      <p:bldP spid="2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D29FCED-27E7-1993-CDB4-6F026AC44A12}"/>
              </a:ext>
            </a:extLst>
          </p:cNvPr>
          <p:cNvPicPr>
            <a:picLocks noChangeAspect="1"/>
          </p:cNvPicPr>
          <p:nvPr/>
        </p:nvPicPr>
        <p:blipFill>
          <a:blip r:embed="rId2"/>
          <a:stretch>
            <a:fillRect/>
          </a:stretch>
        </p:blipFill>
        <p:spPr>
          <a:xfrm>
            <a:off x="2031379" y="1015747"/>
            <a:ext cx="8807605" cy="5406370"/>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1D4EF40E-E232-DA13-F284-A04D8C64CED2}"/>
              </a:ext>
            </a:extLst>
          </p:cNvPr>
          <p:cNvSpPr txBox="1"/>
          <p:nvPr/>
        </p:nvSpPr>
        <p:spPr>
          <a:xfrm>
            <a:off x="3391092" y="112717"/>
            <a:ext cx="6088177"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The Answer</a:t>
            </a:r>
          </a:p>
        </p:txBody>
      </p:sp>
      <p:sp>
        <p:nvSpPr>
          <p:cNvPr id="6" name="Rectangle 5">
            <a:extLst>
              <a:ext uri="{FF2B5EF4-FFF2-40B4-BE49-F238E27FC236}">
                <a16:creationId xmlns:a16="http://schemas.microsoft.com/office/drawing/2014/main" id="{B7AEC9D4-7F0A-FA6C-4D30-601634BC29F7}"/>
              </a:ext>
            </a:extLst>
          </p:cNvPr>
          <p:cNvSpPr/>
          <p:nvPr/>
        </p:nvSpPr>
        <p:spPr>
          <a:xfrm>
            <a:off x="2208362" y="2725948"/>
            <a:ext cx="448574" cy="1863306"/>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7" name="Rectangle 6">
            <a:extLst>
              <a:ext uri="{FF2B5EF4-FFF2-40B4-BE49-F238E27FC236}">
                <a16:creationId xmlns:a16="http://schemas.microsoft.com/office/drawing/2014/main" id="{C57FADB5-E337-AAE6-115D-5C1EBAB5C6C3}"/>
              </a:ext>
            </a:extLst>
          </p:cNvPr>
          <p:cNvSpPr/>
          <p:nvPr/>
        </p:nvSpPr>
        <p:spPr>
          <a:xfrm>
            <a:off x="4969566" y="1264955"/>
            <a:ext cx="2880472" cy="291549"/>
          </a:xfrm>
          <a:prstGeom prst="rect">
            <a:avLst/>
          </a:prstGeom>
          <a:solidFill>
            <a:srgbClr val="FF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8" name="Rectangle 7">
            <a:extLst>
              <a:ext uri="{FF2B5EF4-FFF2-40B4-BE49-F238E27FC236}">
                <a16:creationId xmlns:a16="http://schemas.microsoft.com/office/drawing/2014/main" id="{49DCAFF7-14DC-5FF1-1C2C-46B68D164173}"/>
              </a:ext>
            </a:extLst>
          </p:cNvPr>
          <p:cNvSpPr/>
          <p:nvPr/>
        </p:nvSpPr>
        <p:spPr>
          <a:xfrm rot="5400000">
            <a:off x="6207549" y="3692700"/>
            <a:ext cx="418132" cy="5040701"/>
          </a:xfrm>
          <a:prstGeom prst="rect">
            <a:avLst/>
          </a:prstGeom>
          <a:solidFill>
            <a:srgbClr val="00FF00">
              <a:alpha val="3254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9" name="TextBox 8">
            <a:extLst>
              <a:ext uri="{FF2B5EF4-FFF2-40B4-BE49-F238E27FC236}">
                <a16:creationId xmlns:a16="http://schemas.microsoft.com/office/drawing/2014/main" id="{D04E53F2-1186-576D-364F-27C7F4B7279C}"/>
              </a:ext>
            </a:extLst>
          </p:cNvPr>
          <p:cNvSpPr txBox="1"/>
          <p:nvPr/>
        </p:nvSpPr>
        <p:spPr>
          <a:xfrm>
            <a:off x="2869808" y="6375951"/>
            <a:ext cx="1026455"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ar-SA"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العلق</a:t>
            </a:r>
            <a:endPar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cxnSp>
        <p:nvCxnSpPr>
          <p:cNvPr id="10" name="Straight Arrow Connector 9">
            <a:extLst>
              <a:ext uri="{FF2B5EF4-FFF2-40B4-BE49-F238E27FC236}">
                <a16:creationId xmlns:a16="http://schemas.microsoft.com/office/drawing/2014/main" id="{F5BDB293-9107-6B93-7AF5-D6C98485E65C}"/>
              </a:ext>
            </a:extLst>
          </p:cNvPr>
          <p:cNvCxnSpPr>
            <a:cxnSpLocks/>
            <a:endCxn id="9" idx="0"/>
          </p:cNvCxnSpPr>
          <p:nvPr/>
        </p:nvCxnSpPr>
        <p:spPr>
          <a:xfrm>
            <a:off x="3197554" y="5435600"/>
            <a:ext cx="185482" cy="940351"/>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TextBox 14">
            <a:extLst>
              <a:ext uri="{FF2B5EF4-FFF2-40B4-BE49-F238E27FC236}">
                <a16:creationId xmlns:a16="http://schemas.microsoft.com/office/drawing/2014/main" id="{A8F87746-6AED-63AE-06D9-B7C170E8CBB4}"/>
              </a:ext>
            </a:extLst>
          </p:cNvPr>
          <p:cNvSpPr txBox="1"/>
          <p:nvPr/>
        </p:nvSpPr>
        <p:spPr>
          <a:xfrm>
            <a:off x="9479269" y="6003984"/>
            <a:ext cx="1026455"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ar-SA"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النصر</a:t>
            </a:r>
            <a:endPar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cxnSp>
        <p:nvCxnSpPr>
          <p:cNvPr id="16" name="Straight Arrow Connector 15">
            <a:extLst>
              <a:ext uri="{FF2B5EF4-FFF2-40B4-BE49-F238E27FC236}">
                <a16:creationId xmlns:a16="http://schemas.microsoft.com/office/drawing/2014/main" id="{FD6EC06B-6F69-2D87-DA60-66606C2628DB}"/>
              </a:ext>
            </a:extLst>
          </p:cNvPr>
          <p:cNvCxnSpPr>
            <a:cxnSpLocks/>
            <a:endCxn id="15" idx="0"/>
          </p:cNvCxnSpPr>
          <p:nvPr/>
        </p:nvCxnSpPr>
        <p:spPr>
          <a:xfrm>
            <a:off x="9795234" y="5012267"/>
            <a:ext cx="197263" cy="991717"/>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8" name="Oval 17">
            <a:extLst>
              <a:ext uri="{FF2B5EF4-FFF2-40B4-BE49-F238E27FC236}">
                <a16:creationId xmlns:a16="http://schemas.microsoft.com/office/drawing/2014/main" id="{5A6763DF-4539-AF1F-A519-959156558515}"/>
              </a:ext>
            </a:extLst>
          </p:cNvPr>
          <p:cNvSpPr/>
          <p:nvPr/>
        </p:nvSpPr>
        <p:spPr>
          <a:xfrm>
            <a:off x="2972901" y="3679371"/>
            <a:ext cx="2437299" cy="2324613"/>
          </a:xfrm>
          <a:prstGeom prst="ellipse">
            <a:avLst/>
          </a:prstGeom>
          <a:solidFill>
            <a:srgbClr val="9F6100">
              <a:alpha val="2941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9" name="Oval 18">
            <a:extLst>
              <a:ext uri="{FF2B5EF4-FFF2-40B4-BE49-F238E27FC236}">
                <a16:creationId xmlns:a16="http://schemas.microsoft.com/office/drawing/2014/main" id="{5CCEAA7C-9CD7-404E-2543-19CE1D0CD21A}"/>
              </a:ext>
            </a:extLst>
          </p:cNvPr>
          <p:cNvSpPr/>
          <p:nvPr/>
        </p:nvSpPr>
        <p:spPr>
          <a:xfrm>
            <a:off x="5325387" y="3057821"/>
            <a:ext cx="2437299" cy="2324613"/>
          </a:xfrm>
          <a:prstGeom prst="ellipse">
            <a:avLst/>
          </a:prstGeom>
          <a:solidFill>
            <a:srgbClr val="9F6100">
              <a:alpha val="2941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20" name="Oval 19">
            <a:extLst>
              <a:ext uri="{FF2B5EF4-FFF2-40B4-BE49-F238E27FC236}">
                <a16:creationId xmlns:a16="http://schemas.microsoft.com/office/drawing/2014/main" id="{5AC06860-19F2-40A6-BB3E-CAAEFFD6F04F}"/>
              </a:ext>
            </a:extLst>
          </p:cNvPr>
          <p:cNvSpPr/>
          <p:nvPr/>
        </p:nvSpPr>
        <p:spPr>
          <a:xfrm>
            <a:off x="7560311" y="2266693"/>
            <a:ext cx="2437299" cy="2324613"/>
          </a:xfrm>
          <a:prstGeom prst="ellipse">
            <a:avLst/>
          </a:prstGeom>
          <a:solidFill>
            <a:srgbClr val="9F6100">
              <a:alpha val="2941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21" name="TextBox 20">
            <a:extLst>
              <a:ext uri="{FF2B5EF4-FFF2-40B4-BE49-F238E27FC236}">
                <a16:creationId xmlns:a16="http://schemas.microsoft.com/office/drawing/2014/main" id="{C67EF49C-56FE-0E85-F05F-6B0708F0BC74}"/>
              </a:ext>
            </a:extLst>
          </p:cNvPr>
          <p:cNvSpPr txBox="1"/>
          <p:nvPr/>
        </p:nvSpPr>
        <p:spPr>
          <a:xfrm>
            <a:off x="3396772" y="4333847"/>
            <a:ext cx="1726929" cy="338554"/>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1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Short</a:t>
            </a:r>
          </a:p>
        </p:txBody>
      </p:sp>
      <p:sp>
        <p:nvSpPr>
          <p:cNvPr id="22" name="TextBox 21">
            <a:extLst>
              <a:ext uri="{FF2B5EF4-FFF2-40B4-BE49-F238E27FC236}">
                <a16:creationId xmlns:a16="http://schemas.microsoft.com/office/drawing/2014/main" id="{60CE0797-4CFD-C01F-C9E2-10BB91030CA2}"/>
              </a:ext>
            </a:extLst>
          </p:cNvPr>
          <p:cNvSpPr txBox="1"/>
          <p:nvPr/>
        </p:nvSpPr>
        <p:spPr>
          <a:xfrm>
            <a:off x="5621791" y="3726027"/>
            <a:ext cx="1726929" cy="338554"/>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1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Short + 1</a:t>
            </a:r>
          </a:p>
        </p:txBody>
      </p:sp>
      <p:sp>
        <p:nvSpPr>
          <p:cNvPr id="23" name="TextBox 22">
            <a:extLst>
              <a:ext uri="{FF2B5EF4-FFF2-40B4-BE49-F238E27FC236}">
                <a16:creationId xmlns:a16="http://schemas.microsoft.com/office/drawing/2014/main" id="{B61AD76E-E039-DF34-73E8-16C032F081BD}"/>
              </a:ext>
            </a:extLst>
          </p:cNvPr>
          <p:cNvSpPr txBox="1"/>
          <p:nvPr/>
        </p:nvSpPr>
        <p:spPr>
          <a:xfrm>
            <a:off x="7872815" y="3002035"/>
            <a:ext cx="1726929" cy="338554"/>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0" algn="ctr" defTabSz="457200" rtl="1" eaLnBrk="1" latinLnBrk="0" hangingPunct="1"/>
            <a:r>
              <a:rPr lang="en-US" sz="1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Longer Verses</a:t>
            </a:r>
          </a:p>
        </p:txBody>
      </p:sp>
    </p:spTree>
    <p:extLst>
      <p:ext uri="{BB962C8B-B14F-4D97-AF65-F5344CB8AC3E}">
        <p14:creationId xmlns:p14="http://schemas.microsoft.com/office/powerpoint/2010/main" val="3141942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5" grpId="0" animBg="1"/>
      <p:bldP spid="18" grpId="0" animBg="1"/>
      <p:bldP spid="19" grpId="0" animBg="1"/>
      <p:bldP spid="20" grpId="0" animBg="1"/>
      <p:bldP spid="21" grpId="0" animBg="1"/>
      <p:bldP spid="22" grpId="0" animBg="1"/>
      <p:bldP spid="2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7"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BH"/>
            </a:p>
          </p:txBody>
        </p:sp>
        <p:sp>
          <p:nvSpPr>
            <p:cNvPr id="28"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BH"/>
            </a:p>
          </p:txBody>
        </p:sp>
      </p:grpSp>
      <p:sp useBgFill="1">
        <p:nvSpPr>
          <p:cNvPr id="29" name="Rectangle 28">
            <a:extLst>
              <a:ext uri="{FF2B5EF4-FFF2-40B4-BE49-F238E27FC236}">
                <a16:creationId xmlns:a16="http://schemas.microsoft.com/office/drawing/2014/main" id="{D8E74CFB-EAAD-43E9-BDAC-AAE4F8E86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6E31D67-858D-409A-863E-EE8DEB9CC1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6"/>
            <a:ext cx="315772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BH"/>
          </a:p>
        </p:txBody>
      </p:sp>
      <p:sp>
        <p:nvSpPr>
          <p:cNvPr id="31" name="Freeform 6">
            <a:extLst>
              <a:ext uri="{FF2B5EF4-FFF2-40B4-BE49-F238E27FC236}">
                <a16:creationId xmlns:a16="http://schemas.microsoft.com/office/drawing/2014/main" id="{0C11AD76-2664-4F1B-8A6E-71601C059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3922753"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BH"/>
          </a:p>
        </p:txBody>
      </p:sp>
      <p:sp>
        <p:nvSpPr>
          <p:cNvPr id="2" name="Title 1">
            <a:extLst>
              <a:ext uri="{FF2B5EF4-FFF2-40B4-BE49-F238E27FC236}">
                <a16:creationId xmlns:a16="http://schemas.microsoft.com/office/drawing/2014/main" id="{B083B7AE-0951-159D-0196-DEAEA74EBDF1}"/>
              </a:ext>
            </a:extLst>
          </p:cNvPr>
          <p:cNvSpPr>
            <a:spLocks noGrp="1"/>
          </p:cNvSpPr>
          <p:nvPr>
            <p:ph type="title"/>
          </p:nvPr>
        </p:nvSpPr>
        <p:spPr>
          <a:xfrm>
            <a:off x="4648417" y="1480930"/>
            <a:ext cx="6778558" cy="3254321"/>
          </a:xfrm>
        </p:spPr>
        <p:txBody>
          <a:bodyPr vert="horz" lIns="91440" tIns="45720" rIns="91440" bIns="45720" rtlCol="0" anchor="b">
            <a:normAutofit fontScale="90000"/>
          </a:bodyPr>
          <a:lstStyle/>
          <a:p>
            <a:r>
              <a:rPr lang="en-US" sz="2100" b="1" cap="all" dirty="0"/>
              <a:t>A general rule of thumb in life </a:t>
            </a:r>
            <a:r>
              <a:rPr lang="en-US" sz="2100" cap="all" dirty="0"/>
              <a:t>is that everything should </a:t>
            </a:r>
            <a:r>
              <a:rPr lang="en-US" sz="3100" cap="all" dirty="0"/>
              <a:t>start easy </a:t>
            </a:r>
            <a:r>
              <a:rPr lang="en-US" sz="2100" cap="all" dirty="0"/>
              <a:t>and </a:t>
            </a:r>
            <a:r>
              <a:rPr lang="en-US" sz="3100" cap="all" dirty="0"/>
              <a:t>gradually increase in difficulty</a:t>
            </a:r>
            <a:r>
              <a:rPr lang="en-US" sz="3600" b="1" cap="all" dirty="0"/>
              <a:t>.</a:t>
            </a:r>
            <a:r>
              <a:rPr lang="en-US" sz="2100" cap="all" dirty="0"/>
              <a:t> Nothing begins as hard from the start. As humans, we progress step by step — from kindergarten to school, high school, university, and eventually to work and beyond.</a:t>
            </a:r>
            <a:br>
              <a:rPr lang="en-US" sz="2100" cap="all" dirty="0"/>
            </a:br>
            <a:br>
              <a:rPr lang="en-US" sz="2100" cap="all" dirty="0"/>
            </a:br>
            <a:r>
              <a:rPr lang="en-US" sz="2100" cap="all" dirty="0"/>
              <a:t>This is a natural law:</a:t>
            </a:r>
            <a:br>
              <a:rPr lang="en-US" sz="2100" cap="all" dirty="0"/>
            </a:br>
            <a:br>
              <a:rPr lang="en-US" sz="2100" cap="all" dirty="0"/>
            </a:br>
            <a:r>
              <a:rPr lang="en-US" sz="3600" cap="all" dirty="0" err="1"/>
              <a:t>سنة</a:t>
            </a:r>
            <a:r>
              <a:rPr lang="en-US" sz="3600" cap="all" dirty="0"/>
              <a:t> </a:t>
            </a:r>
            <a:r>
              <a:rPr lang="en-US" sz="3600" cap="all" dirty="0" err="1"/>
              <a:t>من</a:t>
            </a:r>
            <a:r>
              <a:rPr lang="en-US" sz="3600" cap="all" dirty="0"/>
              <a:t> </a:t>
            </a:r>
            <a:r>
              <a:rPr lang="en-US" sz="3600" cap="all" dirty="0" err="1"/>
              <a:t>سنن</a:t>
            </a:r>
            <a:r>
              <a:rPr lang="en-US" sz="3600" cap="all" dirty="0"/>
              <a:t> </a:t>
            </a:r>
            <a:r>
              <a:rPr lang="en-US" sz="3600" cap="all" dirty="0" err="1"/>
              <a:t>الله</a:t>
            </a:r>
            <a:br>
              <a:rPr lang="en-US" sz="2100" cap="all" dirty="0">
                <a:highlight>
                  <a:srgbClr val="FFFF00"/>
                </a:highlight>
              </a:rPr>
            </a:br>
            <a:r>
              <a:rPr lang="en-US" sz="2100" cap="all" dirty="0"/>
              <a:t>a divine principle of how life unfolds</a:t>
            </a:r>
          </a:p>
        </p:txBody>
      </p:sp>
      <p:sp>
        <p:nvSpPr>
          <p:cNvPr id="3" name="Rectangle 2">
            <a:extLst>
              <a:ext uri="{FF2B5EF4-FFF2-40B4-BE49-F238E27FC236}">
                <a16:creationId xmlns:a16="http://schemas.microsoft.com/office/drawing/2014/main" id="{6A8D44F5-1F71-B21A-CE44-D8880003DBB8}"/>
              </a:ext>
            </a:extLst>
          </p:cNvPr>
          <p:cNvSpPr/>
          <p:nvPr/>
        </p:nvSpPr>
        <p:spPr>
          <a:xfrm>
            <a:off x="5634990" y="1685652"/>
            <a:ext cx="1851660" cy="291549"/>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4" name="Rectangle 3">
            <a:extLst>
              <a:ext uri="{FF2B5EF4-FFF2-40B4-BE49-F238E27FC236}">
                <a16:creationId xmlns:a16="http://schemas.microsoft.com/office/drawing/2014/main" id="{0F9A8834-06B6-11CD-2E85-84E32A0DEAE2}"/>
              </a:ext>
            </a:extLst>
          </p:cNvPr>
          <p:cNvSpPr/>
          <p:nvPr/>
        </p:nvSpPr>
        <p:spPr>
          <a:xfrm>
            <a:off x="7992479" y="1685651"/>
            <a:ext cx="1851660" cy="291549"/>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5" name="Rectangle 4">
            <a:extLst>
              <a:ext uri="{FF2B5EF4-FFF2-40B4-BE49-F238E27FC236}">
                <a16:creationId xmlns:a16="http://schemas.microsoft.com/office/drawing/2014/main" id="{8D0AC9BD-7E53-5957-28F7-CECE979BACBA}"/>
              </a:ext>
            </a:extLst>
          </p:cNvPr>
          <p:cNvSpPr/>
          <p:nvPr/>
        </p:nvSpPr>
        <p:spPr>
          <a:xfrm>
            <a:off x="4781383" y="2040279"/>
            <a:ext cx="1851660" cy="291549"/>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6" name="Rectangle 5">
            <a:extLst>
              <a:ext uri="{FF2B5EF4-FFF2-40B4-BE49-F238E27FC236}">
                <a16:creationId xmlns:a16="http://schemas.microsoft.com/office/drawing/2014/main" id="{1DD7C466-3581-86FC-C119-CA5CD55CD42A}"/>
              </a:ext>
            </a:extLst>
          </p:cNvPr>
          <p:cNvSpPr/>
          <p:nvPr/>
        </p:nvSpPr>
        <p:spPr>
          <a:xfrm>
            <a:off x="6766009" y="2089823"/>
            <a:ext cx="1851660" cy="291549"/>
          </a:xfrm>
          <a:prstGeom prst="rect">
            <a:avLst/>
          </a:prstGeom>
          <a:solidFill>
            <a:srgbClr val="FF00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7" name="Rectangle 6">
            <a:extLst>
              <a:ext uri="{FF2B5EF4-FFF2-40B4-BE49-F238E27FC236}">
                <a16:creationId xmlns:a16="http://schemas.microsoft.com/office/drawing/2014/main" id="{AF9931F8-760E-B537-6A0E-AFB5487BB3E9}"/>
              </a:ext>
            </a:extLst>
          </p:cNvPr>
          <p:cNvSpPr/>
          <p:nvPr/>
        </p:nvSpPr>
        <p:spPr>
          <a:xfrm>
            <a:off x="4714313" y="4044339"/>
            <a:ext cx="2051696" cy="291549"/>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8" name="Rectangle 7">
            <a:extLst>
              <a:ext uri="{FF2B5EF4-FFF2-40B4-BE49-F238E27FC236}">
                <a16:creationId xmlns:a16="http://schemas.microsoft.com/office/drawing/2014/main" id="{700B96B9-D9E9-7686-DA9B-8EEF370655B3}"/>
              </a:ext>
            </a:extLst>
          </p:cNvPr>
          <p:cNvSpPr/>
          <p:nvPr/>
        </p:nvSpPr>
        <p:spPr>
          <a:xfrm>
            <a:off x="6183630" y="2678440"/>
            <a:ext cx="1680103" cy="291549"/>
          </a:xfrm>
          <a:prstGeom prst="rect">
            <a:avLst/>
          </a:prstGeom>
          <a:solidFill>
            <a:srgbClr val="FF00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9" name="Rectangle 8">
            <a:extLst>
              <a:ext uri="{FF2B5EF4-FFF2-40B4-BE49-F238E27FC236}">
                <a16:creationId xmlns:a16="http://schemas.microsoft.com/office/drawing/2014/main" id="{3E34A26C-6560-4E1F-673E-06E026FE042C}"/>
              </a:ext>
            </a:extLst>
          </p:cNvPr>
          <p:cNvSpPr/>
          <p:nvPr/>
        </p:nvSpPr>
        <p:spPr>
          <a:xfrm>
            <a:off x="8151961" y="2678440"/>
            <a:ext cx="870798" cy="291549"/>
          </a:xfrm>
          <a:prstGeom prst="rect">
            <a:avLst/>
          </a:prstGeom>
          <a:solidFill>
            <a:srgbClr val="00B05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0" name="Rectangle 9">
            <a:extLst>
              <a:ext uri="{FF2B5EF4-FFF2-40B4-BE49-F238E27FC236}">
                <a16:creationId xmlns:a16="http://schemas.microsoft.com/office/drawing/2014/main" id="{C431F912-7D86-E99A-6141-53203761043C}"/>
              </a:ext>
            </a:extLst>
          </p:cNvPr>
          <p:cNvSpPr/>
          <p:nvPr/>
        </p:nvSpPr>
        <p:spPr>
          <a:xfrm>
            <a:off x="9207250" y="2664141"/>
            <a:ext cx="1411219" cy="291549"/>
          </a:xfrm>
          <a:prstGeom prst="rect">
            <a:avLst/>
          </a:prstGeom>
          <a:solidFill>
            <a:srgbClr val="00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1" name="Rectangle 10">
            <a:extLst>
              <a:ext uri="{FF2B5EF4-FFF2-40B4-BE49-F238E27FC236}">
                <a16:creationId xmlns:a16="http://schemas.microsoft.com/office/drawing/2014/main" id="{19F35841-DAD3-7D74-1FAA-5F5FADDD32A1}"/>
              </a:ext>
            </a:extLst>
          </p:cNvPr>
          <p:cNvSpPr/>
          <p:nvPr/>
        </p:nvSpPr>
        <p:spPr>
          <a:xfrm>
            <a:off x="4628296" y="2948713"/>
            <a:ext cx="1411219" cy="291549"/>
          </a:xfrm>
          <a:prstGeom prst="rect">
            <a:avLst/>
          </a:prstGeom>
          <a:solidFill>
            <a:srgbClr val="0070C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2" name="Rectangle 11">
            <a:extLst>
              <a:ext uri="{FF2B5EF4-FFF2-40B4-BE49-F238E27FC236}">
                <a16:creationId xmlns:a16="http://schemas.microsoft.com/office/drawing/2014/main" id="{4E4635AD-6DA8-ACDF-87E6-4BF8C810474E}"/>
              </a:ext>
            </a:extLst>
          </p:cNvPr>
          <p:cNvSpPr/>
          <p:nvPr/>
        </p:nvSpPr>
        <p:spPr>
          <a:xfrm>
            <a:off x="6562656" y="2962315"/>
            <a:ext cx="3850074" cy="291549"/>
          </a:xfrm>
          <a:prstGeom prst="rect">
            <a:avLst/>
          </a:prstGeom>
          <a:solidFill>
            <a:schemeClr val="accent2">
              <a:lumMod val="50000"/>
              <a:alpha val="3921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Tree>
    <p:extLst>
      <p:ext uri="{BB962C8B-B14F-4D97-AF65-F5344CB8AC3E}">
        <p14:creationId xmlns:p14="http://schemas.microsoft.com/office/powerpoint/2010/main" val="154850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P spid="1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092BED-3F55-1C62-BB15-5567CCA3B0B5}"/>
            </a:ext>
          </a:extLst>
        </p:cNvPr>
        <p:cNvGrpSpPr/>
        <p:nvPr/>
      </p:nvGrpSpPr>
      <p:grpSpPr>
        <a:xfrm>
          <a:off x="0" y="0"/>
          <a:ext cx="0" cy="0"/>
          <a:chOff x="0" y="0"/>
          <a:chExt cx="0" cy="0"/>
        </a:xfrm>
      </p:grpSpPr>
      <p:sp>
        <p:nvSpPr>
          <p:cNvPr id="6" name="AutoShape 4">
            <a:extLst>
              <a:ext uri="{FF2B5EF4-FFF2-40B4-BE49-F238E27FC236}">
                <a16:creationId xmlns:a16="http://schemas.microsoft.com/office/drawing/2014/main" id="{393D5AA7-DB1B-36E3-1007-2A6D4DAEF9E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BH"/>
          </a:p>
        </p:txBody>
      </p:sp>
      <p:pic>
        <p:nvPicPr>
          <p:cNvPr id="8" name="Picture 7">
            <a:extLst>
              <a:ext uri="{FF2B5EF4-FFF2-40B4-BE49-F238E27FC236}">
                <a16:creationId xmlns:a16="http://schemas.microsoft.com/office/drawing/2014/main" id="{F6E7ACA4-7027-3A99-A7E3-29CC1525AE0C}"/>
              </a:ext>
            </a:extLst>
          </p:cNvPr>
          <p:cNvPicPr>
            <a:picLocks noChangeAspect="1"/>
          </p:cNvPicPr>
          <p:nvPr/>
        </p:nvPicPr>
        <p:blipFill>
          <a:blip r:embed="rId3"/>
          <a:stretch>
            <a:fillRect/>
          </a:stretch>
        </p:blipFill>
        <p:spPr>
          <a:xfrm>
            <a:off x="2844800" y="1930400"/>
            <a:ext cx="6502400" cy="2997200"/>
          </a:xfrm>
          <a:prstGeom prst="rect">
            <a:avLst/>
          </a:prstGeom>
          <a:ln>
            <a:noFill/>
          </a:ln>
          <a:effectLst>
            <a:outerShdw blurRad="292100" dist="139700" dir="2700000" algn="tl" rotWithShape="0">
              <a:srgbClr val="333333">
                <a:alpha val="65000"/>
              </a:srgbClr>
            </a:outerShdw>
          </a:effectLst>
        </p:spPr>
      </p:pic>
      <p:sp>
        <p:nvSpPr>
          <p:cNvPr id="2" name="TextBox 1">
            <a:extLst>
              <a:ext uri="{FF2B5EF4-FFF2-40B4-BE49-F238E27FC236}">
                <a16:creationId xmlns:a16="http://schemas.microsoft.com/office/drawing/2014/main" id="{D16D2401-1608-C707-8920-C631C1011F73}"/>
              </a:ext>
            </a:extLst>
          </p:cNvPr>
          <p:cNvSpPr txBox="1"/>
          <p:nvPr/>
        </p:nvSpPr>
        <p:spPr>
          <a:xfrm>
            <a:off x="4908884" y="128337"/>
            <a:ext cx="4973053" cy="156966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2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C</a:t>
            </a:r>
            <a:r>
              <a:rPr lang="en-BH" sz="32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an we notice the difference in reading this Ayah ? </a:t>
            </a:r>
          </a:p>
        </p:txBody>
      </p:sp>
      <p:cxnSp>
        <p:nvCxnSpPr>
          <p:cNvPr id="4" name="Straight Arrow Connector 3">
            <a:extLst>
              <a:ext uri="{FF2B5EF4-FFF2-40B4-BE49-F238E27FC236}">
                <a16:creationId xmlns:a16="http://schemas.microsoft.com/office/drawing/2014/main" id="{16E5193F-AEFE-92D0-4C1C-2CB05B531DF6}"/>
              </a:ext>
            </a:extLst>
          </p:cNvPr>
          <p:cNvCxnSpPr>
            <a:stCxn id="2" idx="2"/>
          </p:cNvCxnSpPr>
          <p:nvPr/>
        </p:nvCxnSpPr>
        <p:spPr>
          <a:xfrm flipH="1">
            <a:off x="7378995" y="1697997"/>
            <a:ext cx="16416" cy="2129724"/>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5" name="Rectangle 4">
            <a:extLst>
              <a:ext uri="{FF2B5EF4-FFF2-40B4-BE49-F238E27FC236}">
                <a16:creationId xmlns:a16="http://schemas.microsoft.com/office/drawing/2014/main" id="{9F65B4AC-CA42-A015-9B27-B96634A84C6D}"/>
              </a:ext>
            </a:extLst>
          </p:cNvPr>
          <p:cNvSpPr/>
          <p:nvPr/>
        </p:nvSpPr>
        <p:spPr>
          <a:xfrm flipV="1">
            <a:off x="8088198" y="4107258"/>
            <a:ext cx="565608" cy="501804"/>
          </a:xfrm>
          <a:prstGeom prst="rect">
            <a:avLst/>
          </a:prstGeom>
          <a:solidFill>
            <a:srgbClr val="FFC0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7" name="Rectangle 6">
            <a:extLst>
              <a:ext uri="{FF2B5EF4-FFF2-40B4-BE49-F238E27FC236}">
                <a16:creationId xmlns:a16="http://schemas.microsoft.com/office/drawing/2014/main" id="{36E7D78A-D1B2-2244-ED8B-C376B5B1D7F4}"/>
              </a:ext>
            </a:extLst>
          </p:cNvPr>
          <p:cNvSpPr/>
          <p:nvPr/>
        </p:nvSpPr>
        <p:spPr>
          <a:xfrm flipV="1">
            <a:off x="6436070" y="3978110"/>
            <a:ext cx="1635712" cy="652441"/>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9" name="Rectangle 8">
            <a:extLst>
              <a:ext uri="{FF2B5EF4-FFF2-40B4-BE49-F238E27FC236}">
                <a16:creationId xmlns:a16="http://schemas.microsoft.com/office/drawing/2014/main" id="{1963CFC2-28FE-9580-5506-F49225CA385D}"/>
              </a:ext>
            </a:extLst>
          </p:cNvPr>
          <p:cNvSpPr/>
          <p:nvPr/>
        </p:nvSpPr>
        <p:spPr>
          <a:xfrm flipV="1">
            <a:off x="5458472" y="4076041"/>
            <a:ext cx="665456" cy="652441"/>
          </a:xfrm>
          <a:prstGeom prst="rect">
            <a:avLst/>
          </a:prstGeom>
          <a:solidFill>
            <a:srgbClr val="0070C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0" name="Rectangle 9">
            <a:extLst>
              <a:ext uri="{FF2B5EF4-FFF2-40B4-BE49-F238E27FC236}">
                <a16:creationId xmlns:a16="http://schemas.microsoft.com/office/drawing/2014/main" id="{0F413259-4C3B-E7BC-AD8B-85A0483BC3CA}"/>
              </a:ext>
            </a:extLst>
          </p:cNvPr>
          <p:cNvSpPr/>
          <p:nvPr/>
        </p:nvSpPr>
        <p:spPr>
          <a:xfrm flipV="1">
            <a:off x="3642250" y="4065968"/>
            <a:ext cx="1005163" cy="652441"/>
          </a:xfrm>
          <a:prstGeom prst="rect">
            <a:avLst/>
          </a:prstGeom>
          <a:solidFill>
            <a:srgbClr val="00B05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Tree>
    <p:extLst>
      <p:ext uri="{BB962C8B-B14F-4D97-AF65-F5344CB8AC3E}">
        <p14:creationId xmlns:p14="http://schemas.microsoft.com/office/powerpoint/2010/main" val="280480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7" grpId="0" animBg="1"/>
      <p:bldP spid="9" grpId="0" animBg="1"/>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BH"/>
            </a:p>
          </p:txBody>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BH"/>
            </a:p>
          </p:txBody>
        </p:sp>
      </p:grpSp>
      <p:sp useBgFill="1">
        <p:nvSpPr>
          <p:cNvPr id="11" name="Rectangle 10">
            <a:extLst>
              <a:ext uri="{FF2B5EF4-FFF2-40B4-BE49-F238E27FC236}">
                <a16:creationId xmlns:a16="http://schemas.microsoft.com/office/drawing/2014/main" id="{5ABA7F3F-D56F-4C06-84AC-03FC83B064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715374B5-D7C8-4AA9-BE65-DB7A0CA9B4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4" name="Freeform 6">
              <a:extLst>
                <a:ext uri="{FF2B5EF4-FFF2-40B4-BE49-F238E27FC236}">
                  <a16:creationId xmlns:a16="http://schemas.microsoft.com/office/drawing/2014/main" id="{C73A7452-ED0F-4903-A620-8D103E556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accent1"/>
            </a:solidFill>
            <a:ln w="0">
              <a:noFill/>
              <a:prstDash val="solid"/>
              <a:round/>
              <a:headEnd/>
              <a:tailEnd/>
            </a:ln>
          </p:spPr>
          <p:txBody>
            <a:bodyPr/>
            <a:lstStyle/>
            <a:p>
              <a:endParaRPr lang="en-BH"/>
            </a:p>
          </p:txBody>
        </p:sp>
        <p:sp>
          <p:nvSpPr>
            <p:cNvPr id="15" name="Freeform 6">
              <a:extLst>
                <a:ext uri="{FF2B5EF4-FFF2-40B4-BE49-F238E27FC236}">
                  <a16:creationId xmlns:a16="http://schemas.microsoft.com/office/drawing/2014/main" id="{F6A3F6CE-D581-4C37-8822-4F4A68325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2"/>
            </a:solidFill>
            <a:ln w="0">
              <a:noFill/>
              <a:prstDash val="solid"/>
              <a:round/>
              <a:headEnd/>
              <a:tailEnd/>
            </a:ln>
          </p:spPr>
          <p:txBody>
            <a:bodyPr/>
            <a:lstStyle/>
            <a:p>
              <a:endParaRPr lang="en-BH"/>
            </a:p>
          </p:txBody>
        </p:sp>
      </p:grpSp>
      <p:sp>
        <p:nvSpPr>
          <p:cNvPr id="2" name="Title 1">
            <a:extLst>
              <a:ext uri="{FF2B5EF4-FFF2-40B4-BE49-F238E27FC236}">
                <a16:creationId xmlns:a16="http://schemas.microsoft.com/office/drawing/2014/main" id="{C231F489-5302-DA18-0BA8-EC3AC2D2849E}"/>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lang="en-US" sz="7200" b="1" cap="all"/>
              <a:t>NLP</a:t>
            </a:r>
          </a:p>
        </p:txBody>
      </p:sp>
    </p:spTree>
    <p:extLst>
      <p:ext uri="{BB962C8B-B14F-4D97-AF65-F5344CB8AC3E}">
        <p14:creationId xmlns:p14="http://schemas.microsoft.com/office/powerpoint/2010/main" val="2806062536"/>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89E64A-C30A-BBE3-5B2F-7C98F5724BEB}"/>
              </a:ext>
            </a:extLst>
          </p:cNvPr>
          <p:cNvSpPr txBox="1"/>
          <p:nvPr/>
        </p:nvSpPr>
        <p:spPr>
          <a:xfrm>
            <a:off x="3051911" y="1256067"/>
            <a:ext cx="6088177"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Is the weather cloudy today ? </a:t>
            </a:r>
          </a:p>
        </p:txBody>
      </p:sp>
      <p:sp>
        <p:nvSpPr>
          <p:cNvPr id="5" name="TextBox 4">
            <a:extLst>
              <a:ext uri="{FF2B5EF4-FFF2-40B4-BE49-F238E27FC236}">
                <a16:creationId xmlns:a16="http://schemas.microsoft.com/office/drawing/2014/main" id="{1B577EFB-5575-67C7-BA40-EB699EF38CDE}"/>
              </a:ext>
            </a:extLst>
          </p:cNvPr>
          <p:cNvSpPr txBox="1"/>
          <p:nvPr/>
        </p:nvSpPr>
        <p:spPr>
          <a:xfrm>
            <a:off x="4979339" y="2908083"/>
            <a:ext cx="2233321"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Yes ?</a:t>
            </a:r>
          </a:p>
        </p:txBody>
      </p:sp>
      <p:sp>
        <p:nvSpPr>
          <p:cNvPr id="6" name="TextBox 5">
            <a:extLst>
              <a:ext uri="{FF2B5EF4-FFF2-40B4-BE49-F238E27FC236}">
                <a16:creationId xmlns:a16="http://schemas.microsoft.com/office/drawing/2014/main" id="{CC5D2022-3E8B-39AE-4C17-3B27D3A4E1D9}"/>
              </a:ext>
            </a:extLst>
          </p:cNvPr>
          <p:cNvSpPr txBox="1"/>
          <p:nvPr/>
        </p:nvSpPr>
        <p:spPr>
          <a:xfrm>
            <a:off x="3223691" y="3804933"/>
            <a:ext cx="6088177"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Let’s make a qur'anic word cloud</a:t>
            </a:r>
          </a:p>
        </p:txBody>
      </p:sp>
    </p:spTree>
    <p:extLst>
      <p:ext uri="{BB962C8B-B14F-4D97-AF65-F5344CB8AC3E}">
        <p14:creationId xmlns:p14="http://schemas.microsoft.com/office/powerpoint/2010/main" val="1843524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words&#10;&#10;AI-generated content may be incorrect.">
            <a:extLst>
              <a:ext uri="{FF2B5EF4-FFF2-40B4-BE49-F238E27FC236}">
                <a16:creationId xmlns:a16="http://schemas.microsoft.com/office/drawing/2014/main" id="{15144A06-86A7-CEC9-92D4-53D9C78FC5DA}"/>
              </a:ext>
            </a:extLst>
          </p:cNvPr>
          <p:cNvPicPr>
            <a:picLocks noChangeAspect="1"/>
          </p:cNvPicPr>
          <p:nvPr/>
        </p:nvPicPr>
        <p:blipFill>
          <a:blip r:embed="rId2"/>
          <a:stretch>
            <a:fillRect/>
          </a:stretch>
        </p:blipFill>
        <p:spPr>
          <a:xfrm>
            <a:off x="2762376" y="0"/>
            <a:ext cx="6667248" cy="6858000"/>
          </a:xfrm>
          <a:prstGeom prst="rect">
            <a:avLst/>
          </a:prstGeom>
        </p:spPr>
      </p:pic>
      <p:sp>
        <p:nvSpPr>
          <p:cNvPr id="2" name="Rectangle 1">
            <a:extLst>
              <a:ext uri="{FF2B5EF4-FFF2-40B4-BE49-F238E27FC236}">
                <a16:creationId xmlns:a16="http://schemas.microsoft.com/office/drawing/2014/main" id="{494799E8-F642-D968-FBDC-212FFE8AB9DE}"/>
              </a:ext>
            </a:extLst>
          </p:cNvPr>
          <p:cNvSpPr/>
          <p:nvPr/>
        </p:nvSpPr>
        <p:spPr>
          <a:xfrm flipV="1">
            <a:off x="4012442" y="-2"/>
            <a:ext cx="4080680" cy="272956"/>
          </a:xfrm>
          <a:prstGeom prst="rect">
            <a:avLst/>
          </a:prstGeom>
          <a:solidFill>
            <a:schemeClr val="accent2">
              <a:lumMod val="50000"/>
              <a:alpha val="3921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3" name="Rectangle 2">
            <a:extLst>
              <a:ext uri="{FF2B5EF4-FFF2-40B4-BE49-F238E27FC236}">
                <a16:creationId xmlns:a16="http://schemas.microsoft.com/office/drawing/2014/main" id="{F8AB12BB-4469-6004-6CF9-BDF09FAA8EBE}"/>
              </a:ext>
            </a:extLst>
          </p:cNvPr>
          <p:cNvSpPr/>
          <p:nvPr/>
        </p:nvSpPr>
        <p:spPr>
          <a:xfrm flipV="1">
            <a:off x="2854711" y="5609062"/>
            <a:ext cx="6531601" cy="1137425"/>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5" name="Rectangle 4">
            <a:extLst>
              <a:ext uri="{FF2B5EF4-FFF2-40B4-BE49-F238E27FC236}">
                <a16:creationId xmlns:a16="http://schemas.microsoft.com/office/drawing/2014/main" id="{764E090C-F581-2846-D9B5-2FBE896A3E58}"/>
              </a:ext>
            </a:extLst>
          </p:cNvPr>
          <p:cNvSpPr/>
          <p:nvPr/>
        </p:nvSpPr>
        <p:spPr>
          <a:xfrm flipV="1">
            <a:off x="5029200" y="356839"/>
            <a:ext cx="2308302" cy="501804"/>
          </a:xfrm>
          <a:prstGeom prst="rect">
            <a:avLst/>
          </a:prstGeom>
          <a:solidFill>
            <a:srgbClr val="0070C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6" name="Rectangle 5">
            <a:extLst>
              <a:ext uri="{FF2B5EF4-FFF2-40B4-BE49-F238E27FC236}">
                <a16:creationId xmlns:a16="http://schemas.microsoft.com/office/drawing/2014/main" id="{68111588-2CEF-5D93-C324-D97E01BCB30F}"/>
              </a:ext>
            </a:extLst>
          </p:cNvPr>
          <p:cNvSpPr/>
          <p:nvPr/>
        </p:nvSpPr>
        <p:spPr>
          <a:xfrm flipV="1">
            <a:off x="7660888" y="5497549"/>
            <a:ext cx="1483112" cy="501804"/>
          </a:xfrm>
          <a:prstGeom prst="rect">
            <a:avLst/>
          </a:prstGeom>
          <a:solidFill>
            <a:srgbClr val="FFC0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Tree>
    <p:extLst>
      <p:ext uri="{BB962C8B-B14F-4D97-AF65-F5344CB8AC3E}">
        <p14:creationId xmlns:p14="http://schemas.microsoft.com/office/powerpoint/2010/main" val="3390039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C984D3-9A4D-E7BE-8BC5-53CDA47E8D47}"/>
              </a:ext>
            </a:extLst>
          </p:cNvPr>
          <p:cNvSpPr txBox="1"/>
          <p:nvPr/>
        </p:nvSpPr>
        <p:spPr>
          <a:xfrm>
            <a:off x="2101516" y="2875002"/>
            <a:ext cx="7988968" cy="110799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BH" sz="6600" dirty="0"/>
              <a:t>TOPIC MODELING</a:t>
            </a:r>
          </a:p>
        </p:txBody>
      </p:sp>
    </p:spTree>
    <p:extLst>
      <p:ext uri="{BB962C8B-B14F-4D97-AF65-F5344CB8AC3E}">
        <p14:creationId xmlns:p14="http://schemas.microsoft.com/office/powerpoint/2010/main" val="41064243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BH"/>
          </a:p>
        </p:txBody>
      </p:sp>
      <p:sp>
        <p:nvSpPr>
          <p:cNvPr id="12" name="Rectangle 11">
            <a:extLst>
              <a:ext uri="{FF2B5EF4-FFF2-40B4-BE49-F238E27FC236}">
                <a16:creationId xmlns:a16="http://schemas.microsoft.com/office/drawing/2014/main" id="{9F8240C3-AA7A-4675-B08A-687C8BF5D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98FE5FF-6839-4B2B-BA4F-78C87E8ED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17E82A2-6E5A-4DC5-921D-8ABC19E53E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53FB920-B934-164F-275A-09E3501E3444}"/>
              </a:ext>
            </a:extLst>
          </p:cNvPr>
          <p:cNvPicPr>
            <a:picLocks noChangeAspect="1"/>
          </p:cNvPicPr>
          <p:nvPr/>
        </p:nvPicPr>
        <p:blipFill>
          <a:blip r:embed="rId2"/>
          <a:stretch>
            <a:fillRect/>
          </a:stretch>
        </p:blipFill>
        <p:spPr>
          <a:xfrm>
            <a:off x="1120477" y="1460596"/>
            <a:ext cx="9951041" cy="3930662"/>
          </a:xfrm>
          <a:prstGeom prst="rect">
            <a:avLst/>
          </a:prstGeom>
        </p:spPr>
      </p:pic>
      <p:pic>
        <p:nvPicPr>
          <p:cNvPr id="6" name="Picture 5">
            <a:extLst>
              <a:ext uri="{FF2B5EF4-FFF2-40B4-BE49-F238E27FC236}">
                <a16:creationId xmlns:a16="http://schemas.microsoft.com/office/drawing/2014/main" id="{47507A78-71A2-1EF7-7532-BD162428112A}"/>
              </a:ext>
            </a:extLst>
          </p:cNvPr>
          <p:cNvPicPr>
            <a:picLocks noChangeAspect="1"/>
          </p:cNvPicPr>
          <p:nvPr/>
        </p:nvPicPr>
        <p:blipFill>
          <a:blip r:embed="rId3"/>
          <a:stretch>
            <a:fillRect/>
          </a:stretch>
        </p:blipFill>
        <p:spPr>
          <a:xfrm>
            <a:off x="6914147" y="2571954"/>
            <a:ext cx="4157371" cy="2982712"/>
          </a:xfrm>
          <a:prstGeom prst="rect">
            <a:avLst/>
          </a:prstGeom>
        </p:spPr>
      </p:pic>
      <p:sp>
        <p:nvSpPr>
          <p:cNvPr id="2" name="Rectangle 1">
            <a:extLst>
              <a:ext uri="{FF2B5EF4-FFF2-40B4-BE49-F238E27FC236}">
                <a16:creationId xmlns:a16="http://schemas.microsoft.com/office/drawing/2014/main" id="{C389C0F4-2657-8E45-DA2D-D94F559B100A}"/>
              </a:ext>
            </a:extLst>
          </p:cNvPr>
          <p:cNvSpPr/>
          <p:nvPr/>
        </p:nvSpPr>
        <p:spPr>
          <a:xfrm flipV="1">
            <a:off x="7112899" y="2924122"/>
            <a:ext cx="849664" cy="345059"/>
          </a:xfrm>
          <a:prstGeom prst="rect">
            <a:avLst/>
          </a:prstGeom>
          <a:solidFill>
            <a:srgbClr val="0070C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3" name="Rectangle 2">
            <a:extLst>
              <a:ext uri="{FF2B5EF4-FFF2-40B4-BE49-F238E27FC236}">
                <a16:creationId xmlns:a16="http://schemas.microsoft.com/office/drawing/2014/main" id="{F496683C-8E01-C847-A8A6-F9E1EDC032F2}"/>
              </a:ext>
            </a:extLst>
          </p:cNvPr>
          <p:cNvSpPr/>
          <p:nvPr/>
        </p:nvSpPr>
        <p:spPr>
          <a:xfrm flipV="1">
            <a:off x="9223571" y="2924120"/>
            <a:ext cx="964302" cy="264141"/>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4" name="TextBox 3">
            <a:extLst>
              <a:ext uri="{FF2B5EF4-FFF2-40B4-BE49-F238E27FC236}">
                <a16:creationId xmlns:a16="http://schemas.microsoft.com/office/drawing/2014/main" id="{CF049F88-7EB9-7067-65D2-D82BB8572FCC}"/>
              </a:ext>
            </a:extLst>
          </p:cNvPr>
          <p:cNvSpPr txBox="1"/>
          <p:nvPr/>
        </p:nvSpPr>
        <p:spPr>
          <a:xfrm>
            <a:off x="9458928" y="1304997"/>
            <a:ext cx="1457889" cy="27699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Importance</a:t>
            </a:r>
            <a:endPar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cxnSp>
        <p:nvCxnSpPr>
          <p:cNvPr id="8" name="Straight Arrow Connector 7">
            <a:extLst>
              <a:ext uri="{FF2B5EF4-FFF2-40B4-BE49-F238E27FC236}">
                <a16:creationId xmlns:a16="http://schemas.microsoft.com/office/drawing/2014/main" id="{27588393-8914-C28D-8640-D4C822F33782}"/>
              </a:ext>
            </a:extLst>
          </p:cNvPr>
          <p:cNvCxnSpPr>
            <a:stCxn id="3" idx="2"/>
          </p:cNvCxnSpPr>
          <p:nvPr/>
        </p:nvCxnSpPr>
        <p:spPr>
          <a:xfrm flipV="1">
            <a:off x="9705722" y="1663700"/>
            <a:ext cx="378078" cy="1260420"/>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 name="Rectangle 8">
            <a:extLst>
              <a:ext uri="{FF2B5EF4-FFF2-40B4-BE49-F238E27FC236}">
                <a16:creationId xmlns:a16="http://schemas.microsoft.com/office/drawing/2014/main" id="{84BA17A4-8154-55E2-3982-84D288F2DAC1}"/>
              </a:ext>
            </a:extLst>
          </p:cNvPr>
          <p:cNvSpPr/>
          <p:nvPr/>
        </p:nvSpPr>
        <p:spPr>
          <a:xfrm flipV="1">
            <a:off x="7137962" y="3748865"/>
            <a:ext cx="1180538" cy="248223"/>
          </a:xfrm>
          <a:prstGeom prst="rect">
            <a:avLst/>
          </a:prstGeom>
          <a:solidFill>
            <a:srgbClr val="0070C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1" name="Rectangle 10">
            <a:extLst>
              <a:ext uri="{FF2B5EF4-FFF2-40B4-BE49-F238E27FC236}">
                <a16:creationId xmlns:a16="http://schemas.microsoft.com/office/drawing/2014/main" id="{976CFD9D-07FF-5E4E-FF63-4EB4FC3765C5}"/>
              </a:ext>
            </a:extLst>
          </p:cNvPr>
          <p:cNvSpPr/>
          <p:nvPr/>
        </p:nvSpPr>
        <p:spPr>
          <a:xfrm flipV="1">
            <a:off x="7137962" y="4172857"/>
            <a:ext cx="1180538" cy="248223"/>
          </a:xfrm>
          <a:prstGeom prst="rect">
            <a:avLst/>
          </a:prstGeom>
          <a:solidFill>
            <a:srgbClr val="0070C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3" name="Rectangle 12">
            <a:extLst>
              <a:ext uri="{FF2B5EF4-FFF2-40B4-BE49-F238E27FC236}">
                <a16:creationId xmlns:a16="http://schemas.microsoft.com/office/drawing/2014/main" id="{3DBA2400-C7FD-E20B-5A83-27E88A1E8507}"/>
              </a:ext>
            </a:extLst>
          </p:cNvPr>
          <p:cNvSpPr/>
          <p:nvPr/>
        </p:nvSpPr>
        <p:spPr>
          <a:xfrm flipV="1">
            <a:off x="7137962" y="4904552"/>
            <a:ext cx="1180538" cy="248223"/>
          </a:xfrm>
          <a:prstGeom prst="rect">
            <a:avLst/>
          </a:prstGeom>
          <a:solidFill>
            <a:srgbClr val="0070C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5" name="Rectangle 14">
            <a:extLst>
              <a:ext uri="{FF2B5EF4-FFF2-40B4-BE49-F238E27FC236}">
                <a16:creationId xmlns:a16="http://schemas.microsoft.com/office/drawing/2014/main" id="{B1145E50-E82F-BC8E-F050-6B666CC0CE27}"/>
              </a:ext>
            </a:extLst>
          </p:cNvPr>
          <p:cNvSpPr/>
          <p:nvPr/>
        </p:nvSpPr>
        <p:spPr>
          <a:xfrm flipV="1">
            <a:off x="7141799" y="5230576"/>
            <a:ext cx="1180538" cy="248223"/>
          </a:xfrm>
          <a:prstGeom prst="rect">
            <a:avLst/>
          </a:prstGeom>
          <a:solidFill>
            <a:srgbClr val="0070C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cxnSp>
        <p:nvCxnSpPr>
          <p:cNvPr id="17" name="Straight Arrow Connector 16">
            <a:extLst>
              <a:ext uri="{FF2B5EF4-FFF2-40B4-BE49-F238E27FC236}">
                <a16:creationId xmlns:a16="http://schemas.microsoft.com/office/drawing/2014/main" id="{0303BAFE-6CA9-3B4D-1745-81F4D9B155EC}"/>
              </a:ext>
            </a:extLst>
          </p:cNvPr>
          <p:cNvCxnSpPr>
            <a:cxnSpLocks/>
          </p:cNvCxnSpPr>
          <p:nvPr/>
        </p:nvCxnSpPr>
        <p:spPr>
          <a:xfrm flipH="1" flipV="1">
            <a:off x="4682709" y="2408548"/>
            <a:ext cx="2326117" cy="1340317"/>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0" name="Rectangle 19">
            <a:extLst>
              <a:ext uri="{FF2B5EF4-FFF2-40B4-BE49-F238E27FC236}">
                <a16:creationId xmlns:a16="http://schemas.microsoft.com/office/drawing/2014/main" id="{64AD7F4D-C99A-7FB3-770F-3659510EEA9A}"/>
              </a:ext>
            </a:extLst>
          </p:cNvPr>
          <p:cNvSpPr/>
          <p:nvPr/>
        </p:nvSpPr>
        <p:spPr>
          <a:xfrm flipV="1">
            <a:off x="2726475" y="2160324"/>
            <a:ext cx="2477291" cy="247847"/>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21" name="TextBox 20">
            <a:extLst>
              <a:ext uri="{FF2B5EF4-FFF2-40B4-BE49-F238E27FC236}">
                <a16:creationId xmlns:a16="http://schemas.microsoft.com/office/drawing/2014/main" id="{B719279B-2E87-C460-2E27-2D242E93C9CE}"/>
              </a:ext>
            </a:extLst>
          </p:cNvPr>
          <p:cNvSpPr txBox="1"/>
          <p:nvPr/>
        </p:nvSpPr>
        <p:spPr>
          <a:xfrm>
            <a:off x="1565210" y="710945"/>
            <a:ext cx="1457889"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2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NAME  the topic yourself or use </a:t>
            </a:r>
            <a:endPar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sp>
        <p:nvSpPr>
          <p:cNvPr id="22" name="TextBox 21">
            <a:extLst>
              <a:ext uri="{FF2B5EF4-FFF2-40B4-BE49-F238E27FC236}">
                <a16:creationId xmlns:a16="http://schemas.microsoft.com/office/drawing/2014/main" id="{50A398D0-0262-3078-7A52-C21F3163B2A8}"/>
              </a:ext>
            </a:extLst>
          </p:cNvPr>
          <p:cNvSpPr txBox="1"/>
          <p:nvPr/>
        </p:nvSpPr>
        <p:spPr>
          <a:xfrm>
            <a:off x="4287432" y="1307353"/>
            <a:ext cx="3131079"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CHATGPT</a:t>
            </a:r>
          </a:p>
        </p:txBody>
      </p:sp>
      <p:cxnSp>
        <p:nvCxnSpPr>
          <p:cNvPr id="23" name="Straight Arrow Connector 22">
            <a:extLst>
              <a:ext uri="{FF2B5EF4-FFF2-40B4-BE49-F238E27FC236}">
                <a16:creationId xmlns:a16="http://schemas.microsoft.com/office/drawing/2014/main" id="{0CC8FD82-B242-E09D-9D97-A7AD3E6CA16C}"/>
              </a:ext>
            </a:extLst>
          </p:cNvPr>
          <p:cNvCxnSpPr>
            <a:cxnSpLocks/>
          </p:cNvCxnSpPr>
          <p:nvPr/>
        </p:nvCxnSpPr>
        <p:spPr>
          <a:xfrm>
            <a:off x="3000840" y="1100713"/>
            <a:ext cx="1399350" cy="338944"/>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7" name="Straight Arrow Connector 26">
            <a:extLst>
              <a:ext uri="{FF2B5EF4-FFF2-40B4-BE49-F238E27FC236}">
                <a16:creationId xmlns:a16="http://schemas.microsoft.com/office/drawing/2014/main" id="{7C4BEEA9-560F-2960-A0B8-D94A5F2ED221}"/>
              </a:ext>
            </a:extLst>
          </p:cNvPr>
          <p:cNvCxnSpPr>
            <a:cxnSpLocks/>
            <a:endCxn id="21" idx="2"/>
          </p:cNvCxnSpPr>
          <p:nvPr/>
        </p:nvCxnSpPr>
        <p:spPr>
          <a:xfrm flipH="1" flipV="1">
            <a:off x="2294155" y="1357276"/>
            <a:ext cx="1005559" cy="772283"/>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0" name="Rectangle 29">
            <a:extLst>
              <a:ext uri="{FF2B5EF4-FFF2-40B4-BE49-F238E27FC236}">
                <a16:creationId xmlns:a16="http://schemas.microsoft.com/office/drawing/2014/main" id="{D792A6C9-8F81-C61B-59D8-5CD90E17F637}"/>
              </a:ext>
            </a:extLst>
          </p:cNvPr>
          <p:cNvSpPr/>
          <p:nvPr/>
        </p:nvSpPr>
        <p:spPr>
          <a:xfrm flipV="1">
            <a:off x="2717947" y="3460609"/>
            <a:ext cx="2884831" cy="309194"/>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
        <p:nvSpPr>
          <p:cNvPr id="31" name="Rectangle 30">
            <a:extLst>
              <a:ext uri="{FF2B5EF4-FFF2-40B4-BE49-F238E27FC236}">
                <a16:creationId xmlns:a16="http://schemas.microsoft.com/office/drawing/2014/main" id="{D5839962-C0AC-29BE-E0BC-59A7417D2F07}"/>
              </a:ext>
            </a:extLst>
          </p:cNvPr>
          <p:cNvSpPr/>
          <p:nvPr/>
        </p:nvSpPr>
        <p:spPr>
          <a:xfrm flipV="1">
            <a:off x="2698808" y="4770721"/>
            <a:ext cx="2754341" cy="309194"/>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Tree>
    <p:extLst>
      <p:ext uri="{BB962C8B-B14F-4D97-AF65-F5344CB8AC3E}">
        <p14:creationId xmlns:p14="http://schemas.microsoft.com/office/powerpoint/2010/main" val="364575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1"/>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2"/>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3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9" grpId="0" animBg="1"/>
      <p:bldP spid="11" grpId="0" animBg="1"/>
      <p:bldP spid="13" grpId="0" animBg="1"/>
      <p:bldP spid="15" grpId="0" animBg="1"/>
      <p:bldP spid="20" grpId="0" animBg="1"/>
      <p:bldP spid="21" grpId="0" animBg="1"/>
      <p:bldP spid="22" grpId="0" animBg="1"/>
      <p:bldP spid="30" grpId="0" animBg="1"/>
      <p:bldP spid="3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BH"/>
          </a:p>
        </p:txBody>
      </p:sp>
      <p:sp>
        <p:nvSpPr>
          <p:cNvPr id="12" name="Rectangle 11">
            <a:extLst>
              <a:ext uri="{FF2B5EF4-FFF2-40B4-BE49-F238E27FC236}">
                <a16:creationId xmlns:a16="http://schemas.microsoft.com/office/drawing/2014/main" id="{9F8240C3-AA7A-4675-B08A-687C8BF5D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98FE5FF-6839-4B2B-BA4F-78C87E8ED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17E82A2-6E5A-4DC5-921D-8ABC19E53E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FF83417-C6D8-D5A7-E3DA-154529C4163C}"/>
              </a:ext>
            </a:extLst>
          </p:cNvPr>
          <p:cNvPicPr>
            <a:picLocks noChangeAspect="1"/>
          </p:cNvPicPr>
          <p:nvPr/>
        </p:nvPicPr>
        <p:blipFill>
          <a:blip r:embed="rId2"/>
          <a:stretch>
            <a:fillRect/>
          </a:stretch>
        </p:blipFill>
        <p:spPr>
          <a:xfrm>
            <a:off x="1710474" y="1123527"/>
            <a:ext cx="8771046" cy="4604800"/>
          </a:xfrm>
          <a:prstGeom prst="rect">
            <a:avLst/>
          </a:prstGeom>
        </p:spPr>
      </p:pic>
    </p:spTree>
    <p:extLst>
      <p:ext uri="{BB962C8B-B14F-4D97-AF65-F5344CB8AC3E}">
        <p14:creationId xmlns:p14="http://schemas.microsoft.com/office/powerpoint/2010/main" val="4158723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BH"/>
          </a:p>
        </p:txBody>
      </p:sp>
      <p:sp>
        <p:nvSpPr>
          <p:cNvPr id="11" name="Rectangle 10">
            <a:extLst>
              <a:ext uri="{FF2B5EF4-FFF2-40B4-BE49-F238E27FC236}">
                <a16:creationId xmlns:a16="http://schemas.microsoft.com/office/drawing/2014/main" id="{9F8240C3-AA7A-4675-B08A-687C8BF5D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98FE5FF-6839-4B2B-BA4F-78C87E8ED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17E82A2-6E5A-4DC5-921D-8ABC19E53E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F845CDF-B4F9-0BC5-CC0A-CAC388B507BF}"/>
              </a:ext>
            </a:extLst>
          </p:cNvPr>
          <p:cNvPicPr>
            <a:picLocks noChangeAspect="1"/>
          </p:cNvPicPr>
          <p:nvPr/>
        </p:nvPicPr>
        <p:blipFill>
          <a:blip r:embed="rId2"/>
          <a:stretch>
            <a:fillRect/>
          </a:stretch>
        </p:blipFill>
        <p:spPr>
          <a:xfrm>
            <a:off x="1120477" y="1460596"/>
            <a:ext cx="9951041" cy="3930662"/>
          </a:xfrm>
          <a:prstGeom prst="rect">
            <a:avLst/>
          </a:prstGeom>
        </p:spPr>
      </p:pic>
    </p:spTree>
    <p:extLst>
      <p:ext uri="{BB962C8B-B14F-4D97-AF65-F5344CB8AC3E}">
        <p14:creationId xmlns:p14="http://schemas.microsoft.com/office/powerpoint/2010/main" val="3158247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B2D08-2538-B5B0-1D13-5C7DA3DBEE09}"/>
              </a:ext>
            </a:extLst>
          </p:cNvPr>
          <p:cNvPicPr>
            <a:picLocks noChangeAspect="1"/>
          </p:cNvPicPr>
          <p:nvPr/>
        </p:nvPicPr>
        <p:blipFill>
          <a:blip r:embed="rId2"/>
          <a:stretch>
            <a:fillRect/>
          </a:stretch>
        </p:blipFill>
        <p:spPr>
          <a:xfrm>
            <a:off x="4282268" y="232214"/>
            <a:ext cx="3627464" cy="6082734"/>
          </a:xfrm>
          <a:prstGeom prst="rect">
            <a:avLst/>
          </a:prstGeom>
        </p:spPr>
      </p:pic>
      <p:cxnSp>
        <p:nvCxnSpPr>
          <p:cNvPr id="6" name="Straight Arrow Connector 5">
            <a:extLst>
              <a:ext uri="{FF2B5EF4-FFF2-40B4-BE49-F238E27FC236}">
                <a16:creationId xmlns:a16="http://schemas.microsoft.com/office/drawing/2014/main" id="{4E73E291-1940-3ADA-EBBD-46B70F1FE5A9}"/>
              </a:ext>
            </a:extLst>
          </p:cNvPr>
          <p:cNvCxnSpPr>
            <a:cxnSpLocks/>
          </p:cNvCxnSpPr>
          <p:nvPr/>
        </p:nvCxnSpPr>
        <p:spPr>
          <a:xfrm flipH="1">
            <a:off x="7323519" y="139881"/>
            <a:ext cx="1479822" cy="184666"/>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8" name="TextBox 7">
            <a:extLst>
              <a:ext uri="{FF2B5EF4-FFF2-40B4-BE49-F238E27FC236}">
                <a16:creationId xmlns:a16="http://schemas.microsoft.com/office/drawing/2014/main" id="{3C3FCBFE-93A9-22CD-BF35-F5BA3E1A182B}"/>
              </a:ext>
            </a:extLst>
          </p:cNvPr>
          <p:cNvSpPr txBox="1"/>
          <p:nvPr/>
        </p:nvSpPr>
        <p:spPr>
          <a:xfrm>
            <a:off x="5569526" y="123362"/>
            <a:ext cx="1225251"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BH" b="1" dirty="0">
                <a:ln w="22225">
                  <a:solidFill>
                    <a:schemeClr val="accent2"/>
                  </a:solidFill>
                  <a:prstDash val="solid"/>
                </a:ln>
                <a:solidFill>
                  <a:schemeClr val="accent2">
                    <a:lumMod val="40000"/>
                    <a:lumOff val="60000"/>
                  </a:schemeClr>
                </a:solidFill>
                <a:latin typeface="Kristen ITC" panose="03050502040202030202" pitchFamily="66" charset="77"/>
              </a:rPr>
              <a:t>JUZ 30</a:t>
            </a:r>
          </a:p>
        </p:txBody>
      </p:sp>
    </p:spTree>
    <p:extLst>
      <p:ext uri="{BB962C8B-B14F-4D97-AF65-F5344CB8AC3E}">
        <p14:creationId xmlns:p14="http://schemas.microsoft.com/office/powerpoint/2010/main" val="473801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008D88C-B7B3-2B3F-DF00-3F98D6226AA9}"/>
              </a:ext>
            </a:extLst>
          </p:cNvPr>
          <p:cNvSpPr txBox="1"/>
          <p:nvPr/>
        </p:nvSpPr>
        <p:spPr>
          <a:xfrm>
            <a:off x="1692442" y="2828835"/>
            <a:ext cx="8807116" cy="120032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7200" dirty="0"/>
              <a:t>R</a:t>
            </a:r>
            <a:r>
              <a:rPr lang="en-BH" sz="7200" dirty="0"/>
              <a:t>ecommendations</a:t>
            </a:r>
          </a:p>
        </p:txBody>
      </p:sp>
    </p:spTree>
    <p:extLst>
      <p:ext uri="{BB962C8B-B14F-4D97-AF65-F5344CB8AC3E}">
        <p14:creationId xmlns:p14="http://schemas.microsoft.com/office/powerpoint/2010/main" val="15991745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173C49-5377-3260-3DE3-B2B8FF6EEA7B}"/>
              </a:ext>
            </a:extLst>
          </p:cNvPr>
          <p:cNvSpPr txBox="1"/>
          <p:nvPr/>
        </p:nvSpPr>
        <p:spPr>
          <a:xfrm>
            <a:off x="811819" y="989350"/>
            <a:ext cx="6815997"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3600" b="1" dirty="0"/>
              <a:t>1.</a:t>
            </a:r>
            <a:r>
              <a:rPr lang="en-US" sz="3600" dirty="0"/>
              <a:t> The Quran is a way of living —embrace it as a lifestyle.</a:t>
            </a:r>
          </a:p>
        </p:txBody>
      </p:sp>
      <p:sp>
        <p:nvSpPr>
          <p:cNvPr id="3" name="TextBox 2">
            <a:extLst>
              <a:ext uri="{FF2B5EF4-FFF2-40B4-BE49-F238E27FC236}">
                <a16:creationId xmlns:a16="http://schemas.microsoft.com/office/drawing/2014/main" id="{B617DA76-B876-DCE4-CEED-68EBAA4D7B04}"/>
              </a:ext>
            </a:extLst>
          </p:cNvPr>
          <p:cNvSpPr txBox="1"/>
          <p:nvPr/>
        </p:nvSpPr>
        <p:spPr>
          <a:xfrm>
            <a:off x="2968865" y="3237161"/>
            <a:ext cx="6815997" cy="286232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2. Don’t just read the holy book—reflect on how God presents each Surah. For example, how does He begin Surah Al-Baqarah?</a:t>
            </a:r>
          </a:p>
        </p:txBody>
      </p:sp>
      <p:sp>
        <p:nvSpPr>
          <p:cNvPr id="4" name="TextBox 3">
            <a:extLst>
              <a:ext uri="{FF2B5EF4-FFF2-40B4-BE49-F238E27FC236}">
                <a16:creationId xmlns:a16="http://schemas.microsoft.com/office/drawing/2014/main" id="{495A500A-0695-C9EA-BDE5-81083765A219}"/>
              </a:ext>
            </a:extLst>
          </p:cNvPr>
          <p:cNvSpPr txBox="1"/>
          <p:nvPr/>
        </p:nvSpPr>
        <p:spPr>
          <a:xfrm>
            <a:off x="1922584" y="2289967"/>
            <a:ext cx="10269416"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ar-BH"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1. القرآن الكريم هو أسلوب حياة، فاعتبره أسلوب حياة.</a:t>
            </a:r>
            <a:endPar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sp>
        <p:nvSpPr>
          <p:cNvPr id="5" name="Rectangle 4">
            <a:extLst>
              <a:ext uri="{FF2B5EF4-FFF2-40B4-BE49-F238E27FC236}">
                <a16:creationId xmlns:a16="http://schemas.microsoft.com/office/drawing/2014/main" id="{1D44D3C8-D386-7C29-3CEE-DB2641670338}"/>
              </a:ext>
            </a:extLst>
          </p:cNvPr>
          <p:cNvSpPr/>
          <p:nvPr/>
        </p:nvSpPr>
        <p:spPr>
          <a:xfrm flipV="1">
            <a:off x="8160804" y="4397829"/>
            <a:ext cx="1244453" cy="425090"/>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sp>
        <p:nvSpPr>
          <p:cNvPr id="8" name="Rectangle 7">
            <a:extLst>
              <a:ext uri="{FF2B5EF4-FFF2-40B4-BE49-F238E27FC236}">
                <a16:creationId xmlns:a16="http://schemas.microsoft.com/office/drawing/2014/main" id="{DC09C3A6-9F2B-E79E-72D3-CF5F96BAF356}"/>
              </a:ext>
            </a:extLst>
          </p:cNvPr>
          <p:cNvSpPr/>
          <p:nvPr/>
        </p:nvSpPr>
        <p:spPr>
          <a:xfrm flipV="1">
            <a:off x="3196918" y="4834351"/>
            <a:ext cx="6382511" cy="1149235"/>
          </a:xfrm>
          <a:prstGeom prst="rect">
            <a:avLst/>
          </a:prstGeom>
          <a:solidFill>
            <a:srgbClr val="FFFF00">
              <a:alpha val="3921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BH"/>
          </a:p>
        </p:txBody>
      </p:sp>
      <p:cxnSp>
        <p:nvCxnSpPr>
          <p:cNvPr id="10" name="Straight Arrow Connector 9">
            <a:extLst>
              <a:ext uri="{FF2B5EF4-FFF2-40B4-BE49-F238E27FC236}">
                <a16:creationId xmlns:a16="http://schemas.microsoft.com/office/drawing/2014/main" id="{A963552F-EC9B-DB15-2722-8AF6ED336CA6}"/>
              </a:ext>
            </a:extLst>
          </p:cNvPr>
          <p:cNvCxnSpPr>
            <a:cxnSpLocks/>
            <a:endCxn id="11" idx="1"/>
          </p:cNvCxnSpPr>
          <p:nvPr/>
        </p:nvCxnSpPr>
        <p:spPr>
          <a:xfrm flipV="1">
            <a:off x="9820671" y="4244869"/>
            <a:ext cx="774281" cy="1014572"/>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1" name="TextBox 10">
            <a:extLst>
              <a:ext uri="{FF2B5EF4-FFF2-40B4-BE49-F238E27FC236}">
                <a16:creationId xmlns:a16="http://schemas.microsoft.com/office/drawing/2014/main" id="{2C9C8F69-327E-3614-20EF-6A9AB77D5DD0}"/>
              </a:ext>
            </a:extLst>
          </p:cNvPr>
          <p:cNvSpPr txBox="1"/>
          <p:nvPr/>
        </p:nvSpPr>
        <p:spPr>
          <a:xfrm>
            <a:off x="10594952" y="3921703"/>
            <a:ext cx="1121934"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ar-SA"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تفكر</a:t>
            </a:r>
            <a:endPar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sp>
        <p:nvSpPr>
          <p:cNvPr id="13" name="TextBox 12">
            <a:extLst>
              <a:ext uri="{FF2B5EF4-FFF2-40B4-BE49-F238E27FC236}">
                <a16:creationId xmlns:a16="http://schemas.microsoft.com/office/drawing/2014/main" id="{438B45AF-A22D-67F9-D3C0-7C639BC11E90}"/>
              </a:ext>
            </a:extLst>
          </p:cNvPr>
          <p:cNvSpPr txBox="1"/>
          <p:nvPr/>
        </p:nvSpPr>
        <p:spPr>
          <a:xfrm>
            <a:off x="10701363" y="5259441"/>
            <a:ext cx="1121934"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ar-SA"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تدبر</a:t>
            </a:r>
            <a:endParaRPr lang="en-US" sz="36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endParaRPr>
          </a:p>
        </p:txBody>
      </p:sp>
      <p:cxnSp>
        <p:nvCxnSpPr>
          <p:cNvPr id="15" name="Straight Arrow Connector 14">
            <a:extLst>
              <a:ext uri="{FF2B5EF4-FFF2-40B4-BE49-F238E27FC236}">
                <a16:creationId xmlns:a16="http://schemas.microsoft.com/office/drawing/2014/main" id="{DCB8C3AF-0567-5790-B489-419064612A0B}"/>
              </a:ext>
            </a:extLst>
          </p:cNvPr>
          <p:cNvCxnSpPr>
            <a:cxnSpLocks/>
            <a:endCxn id="13" idx="1"/>
          </p:cNvCxnSpPr>
          <p:nvPr/>
        </p:nvCxnSpPr>
        <p:spPr>
          <a:xfrm>
            <a:off x="9820671" y="5341637"/>
            <a:ext cx="880692" cy="240970"/>
          </a:xfrm>
          <a:prstGeom prst="straightConnector1">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820232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8" grpId="0" animBg="1"/>
      <p:bldP spid="11" grpId="0" animBg="1"/>
      <p:bldP spid="1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9B5FE2D-42B3-680D-9312-C777AB63AC54}"/>
              </a:ext>
            </a:extLst>
          </p:cNvPr>
          <p:cNvSpPr txBox="1"/>
          <p:nvPr/>
        </p:nvSpPr>
        <p:spPr>
          <a:xfrm>
            <a:off x="2293569" y="3105834"/>
            <a:ext cx="7604861"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rtl="1"/>
            <a:r>
              <a:rPr lang="ar-BH" sz="3600" dirty="0">
                <a:ln w="0"/>
                <a:solidFill>
                  <a:schemeClr val="tx1"/>
                </a:solidFill>
                <a:effectLst>
                  <a:outerShdw blurRad="38100" dist="19050" dir="2700000" algn="tl" rotWithShape="0">
                    <a:schemeClr val="dk1">
                      <a:alpha val="40000"/>
                    </a:schemeClr>
                  </a:outerShdw>
                </a:effectLst>
              </a:rPr>
              <a:t>وَ آخِرُ دَعْواهُمْ أَنِ الْحَمْدُ لِلَّهِ رَبِّ الْعالَمِينَ</a:t>
            </a:r>
          </a:p>
        </p:txBody>
      </p:sp>
    </p:spTree>
    <p:extLst>
      <p:ext uri="{BB962C8B-B14F-4D97-AF65-F5344CB8AC3E}">
        <p14:creationId xmlns:p14="http://schemas.microsoft.com/office/powerpoint/2010/main" val="1083320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4D1E44-01E8-7312-AE77-EE280B6FCB53}"/>
              </a:ext>
            </a:extLst>
          </p:cNvPr>
          <p:cNvSpPr txBox="1"/>
          <p:nvPr/>
        </p:nvSpPr>
        <p:spPr>
          <a:xfrm>
            <a:off x="1710725" y="3044279"/>
            <a:ext cx="8770550" cy="769441"/>
          </a:xfrm>
          <a:prstGeom prst="rect">
            <a:avLst/>
          </a:prstGeom>
          <a:noFill/>
        </p:spPr>
        <p:txBody>
          <a:bodyPr wrap="square" rtlCol="0">
            <a:spAutoFit/>
          </a:bodyPr>
          <a:lstStyle/>
          <a:p>
            <a:r>
              <a:rPr lang="en-BH" sz="4400" dirty="0">
                <a:ln w="0"/>
                <a:effectLst>
                  <a:outerShdw blurRad="38100" dist="19050" dir="2700000" algn="tl" rotWithShape="0">
                    <a:schemeClr val="dk1">
                      <a:alpha val="40000"/>
                    </a:schemeClr>
                  </a:outerShdw>
                </a:effectLst>
                <a:latin typeface="Kristen ITC" panose="03050502040202030202" pitchFamily="66" charset="77"/>
              </a:rPr>
              <a:t>MANY THANKS EVERYONE </a:t>
            </a:r>
          </a:p>
        </p:txBody>
      </p:sp>
    </p:spTree>
    <p:extLst>
      <p:ext uri="{BB962C8B-B14F-4D97-AF65-F5344CB8AC3E}">
        <p14:creationId xmlns:p14="http://schemas.microsoft.com/office/powerpoint/2010/main" val="4121778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193835-3250-2AA4-DF4C-F35979E3E57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15B0320-93AA-5351-F245-AEB389E69937}"/>
              </a:ext>
            </a:extLst>
          </p:cNvPr>
          <p:cNvSpPr txBox="1"/>
          <p:nvPr/>
        </p:nvSpPr>
        <p:spPr>
          <a:xfrm>
            <a:off x="4185297" y="472497"/>
            <a:ext cx="4388859"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WHY THE QURAN ? </a:t>
            </a:r>
          </a:p>
        </p:txBody>
      </p:sp>
      <p:sp>
        <p:nvSpPr>
          <p:cNvPr id="3" name="TextBox 2">
            <a:extLst>
              <a:ext uri="{FF2B5EF4-FFF2-40B4-BE49-F238E27FC236}">
                <a16:creationId xmlns:a16="http://schemas.microsoft.com/office/drawing/2014/main" id="{019F97CB-21B0-AC77-AD7C-C9CCE50FA93A}"/>
              </a:ext>
            </a:extLst>
          </p:cNvPr>
          <p:cNvSpPr txBox="1"/>
          <p:nvPr/>
        </p:nvSpPr>
        <p:spPr>
          <a:xfrm>
            <a:off x="995982" y="1208805"/>
            <a:ext cx="5238564" cy="2677656"/>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iMAGINE THAT YOU HAVE A FINAL MESSAGE TO SAY TO SOMEONE YOU LOVE, THEN YOU’LL MEET AGAIN AFTER 1 YEAR</a:t>
            </a:r>
          </a:p>
        </p:txBody>
      </p:sp>
      <p:sp>
        <p:nvSpPr>
          <p:cNvPr id="5" name="TextBox 4">
            <a:extLst>
              <a:ext uri="{FF2B5EF4-FFF2-40B4-BE49-F238E27FC236}">
                <a16:creationId xmlns:a16="http://schemas.microsoft.com/office/drawing/2014/main" id="{BAA11286-AFF4-6932-B43B-6499C218667F}"/>
              </a:ext>
            </a:extLst>
          </p:cNvPr>
          <p:cNvSpPr txBox="1"/>
          <p:nvPr/>
        </p:nvSpPr>
        <p:spPr>
          <a:xfrm>
            <a:off x="6804580" y="1258682"/>
            <a:ext cx="5238564" cy="95410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HOW YOUR MESSAGE WILL LOOK LIKE ? </a:t>
            </a:r>
          </a:p>
        </p:txBody>
      </p:sp>
      <p:sp>
        <p:nvSpPr>
          <p:cNvPr id="6" name="TextBox 5">
            <a:extLst>
              <a:ext uri="{FF2B5EF4-FFF2-40B4-BE49-F238E27FC236}">
                <a16:creationId xmlns:a16="http://schemas.microsoft.com/office/drawing/2014/main" id="{B37CBAB0-E5D8-BFA2-A68E-F65932338D67}"/>
              </a:ext>
            </a:extLst>
          </p:cNvPr>
          <p:cNvSpPr txBox="1"/>
          <p:nvPr/>
        </p:nvSpPr>
        <p:spPr>
          <a:xfrm>
            <a:off x="6804580" y="2850698"/>
            <a:ext cx="5238564" cy="95410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IT WILL Rich, personal, eternal !</a:t>
            </a:r>
          </a:p>
        </p:txBody>
      </p:sp>
      <p:sp>
        <p:nvSpPr>
          <p:cNvPr id="7" name="TextBox 6">
            <a:extLst>
              <a:ext uri="{FF2B5EF4-FFF2-40B4-BE49-F238E27FC236}">
                <a16:creationId xmlns:a16="http://schemas.microsoft.com/office/drawing/2014/main" id="{5B379BF5-40D0-2182-3ABF-33FC881B7B95}"/>
              </a:ext>
            </a:extLst>
          </p:cNvPr>
          <p:cNvSpPr txBox="1"/>
          <p:nvPr/>
        </p:nvSpPr>
        <p:spPr>
          <a:xfrm>
            <a:off x="1878677" y="4645212"/>
            <a:ext cx="9676014" cy="95410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800" b="1" dirty="0">
                <a:ln w="22225">
                  <a:solidFill>
                    <a:schemeClr val="accent2"/>
                  </a:solidFill>
                  <a:prstDash val="solid"/>
                </a:ln>
                <a:solidFill>
                  <a:schemeClr val="accent2">
                    <a:lumMod val="40000"/>
                    <a:lumOff val="60000"/>
                  </a:schemeClr>
                </a:solidFill>
                <a:latin typeface="Kristen ITC" panose="03050502040202030202" pitchFamily="66" charset="77"/>
              </a:rPr>
              <a:t>T</a:t>
            </a:r>
            <a:r>
              <a:rPr lang="en-BH" sz="2800" b="1" dirty="0">
                <a:ln w="22225">
                  <a:solidFill>
                    <a:schemeClr val="accent2"/>
                  </a:solidFill>
                  <a:prstDash val="solid"/>
                </a:ln>
                <a:solidFill>
                  <a:schemeClr val="accent2">
                    <a:lumMod val="40000"/>
                    <a:lumOff val="60000"/>
                  </a:schemeClr>
                </a:solidFill>
                <a:latin typeface="Kristen ITC" panose="03050502040202030202" pitchFamily="66" charset="77"/>
              </a:rPr>
              <a:t>he Quran is the final message from a loving god to us humans.</a:t>
            </a:r>
          </a:p>
        </p:txBody>
      </p:sp>
      <p:sp>
        <p:nvSpPr>
          <p:cNvPr id="9" name="Rectangle 8">
            <a:extLst>
              <a:ext uri="{FF2B5EF4-FFF2-40B4-BE49-F238E27FC236}">
                <a16:creationId xmlns:a16="http://schemas.microsoft.com/office/drawing/2014/main" id="{C65C770F-7AD1-C5DA-E724-23B43156F5D9}"/>
              </a:ext>
            </a:extLst>
          </p:cNvPr>
          <p:cNvSpPr/>
          <p:nvPr/>
        </p:nvSpPr>
        <p:spPr>
          <a:xfrm>
            <a:off x="3413561" y="1682236"/>
            <a:ext cx="1754787"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2" name="Rectangle 11">
            <a:extLst>
              <a:ext uri="{FF2B5EF4-FFF2-40B4-BE49-F238E27FC236}">
                <a16:creationId xmlns:a16="http://schemas.microsoft.com/office/drawing/2014/main" id="{ED430144-5848-4105-55A2-1B4734578AC5}"/>
              </a:ext>
            </a:extLst>
          </p:cNvPr>
          <p:cNvSpPr/>
          <p:nvPr/>
        </p:nvSpPr>
        <p:spPr>
          <a:xfrm>
            <a:off x="1456717" y="2103150"/>
            <a:ext cx="3605614"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3" name="Rectangle 12">
            <a:extLst>
              <a:ext uri="{FF2B5EF4-FFF2-40B4-BE49-F238E27FC236}">
                <a16:creationId xmlns:a16="http://schemas.microsoft.com/office/drawing/2014/main" id="{18374854-CA98-0F8B-E398-55FB08D367A8}"/>
              </a:ext>
            </a:extLst>
          </p:cNvPr>
          <p:cNvSpPr/>
          <p:nvPr/>
        </p:nvSpPr>
        <p:spPr>
          <a:xfrm>
            <a:off x="1111141" y="2547633"/>
            <a:ext cx="4574041" cy="420914"/>
          </a:xfrm>
          <a:prstGeom prst="rect">
            <a:avLst/>
          </a:prstGeom>
          <a:solidFill>
            <a:srgbClr val="00FF00">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4" name="Rectangle 13">
            <a:extLst>
              <a:ext uri="{FF2B5EF4-FFF2-40B4-BE49-F238E27FC236}">
                <a16:creationId xmlns:a16="http://schemas.microsoft.com/office/drawing/2014/main" id="{2E201C9F-B999-CF84-C966-47CED112EB10}"/>
              </a:ext>
            </a:extLst>
          </p:cNvPr>
          <p:cNvSpPr/>
          <p:nvPr/>
        </p:nvSpPr>
        <p:spPr>
          <a:xfrm>
            <a:off x="4306957" y="3358867"/>
            <a:ext cx="1669773" cy="420914"/>
          </a:xfrm>
          <a:prstGeom prst="rect">
            <a:avLst/>
          </a:prstGeom>
          <a:solidFill>
            <a:srgbClr val="FF0000">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5" name="Rectangle 14">
            <a:extLst>
              <a:ext uri="{FF2B5EF4-FFF2-40B4-BE49-F238E27FC236}">
                <a16:creationId xmlns:a16="http://schemas.microsoft.com/office/drawing/2014/main" id="{FF956797-5C5B-92F7-55ED-316DFA16D52D}"/>
              </a:ext>
            </a:extLst>
          </p:cNvPr>
          <p:cNvSpPr/>
          <p:nvPr/>
        </p:nvSpPr>
        <p:spPr>
          <a:xfrm>
            <a:off x="8825948" y="2906837"/>
            <a:ext cx="954156"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6" name="Rectangle 15">
            <a:extLst>
              <a:ext uri="{FF2B5EF4-FFF2-40B4-BE49-F238E27FC236}">
                <a16:creationId xmlns:a16="http://schemas.microsoft.com/office/drawing/2014/main" id="{56F5293F-2CB4-055F-327D-77602EC2B07C}"/>
              </a:ext>
            </a:extLst>
          </p:cNvPr>
          <p:cNvSpPr/>
          <p:nvPr/>
        </p:nvSpPr>
        <p:spPr>
          <a:xfrm>
            <a:off x="9873060" y="2906837"/>
            <a:ext cx="1576818"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7" name="Rectangle 16">
            <a:extLst>
              <a:ext uri="{FF2B5EF4-FFF2-40B4-BE49-F238E27FC236}">
                <a16:creationId xmlns:a16="http://schemas.microsoft.com/office/drawing/2014/main" id="{062DDE04-C92C-1E20-FD2A-273DA52A6A6D}"/>
              </a:ext>
            </a:extLst>
          </p:cNvPr>
          <p:cNvSpPr/>
          <p:nvPr/>
        </p:nvSpPr>
        <p:spPr>
          <a:xfrm>
            <a:off x="8635453" y="3371754"/>
            <a:ext cx="1576818" cy="420914"/>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8" name="Rectangle 17">
            <a:extLst>
              <a:ext uri="{FF2B5EF4-FFF2-40B4-BE49-F238E27FC236}">
                <a16:creationId xmlns:a16="http://schemas.microsoft.com/office/drawing/2014/main" id="{0A4EAC38-8A98-5F3B-D648-EE252915B8C2}"/>
              </a:ext>
            </a:extLst>
          </p:cNvPr>
          <p:cNvSpPr/>
          <p:nvPr/>
        </p:nvSpPr>
        <p:spPr>
          <a:xfrm>
            <a:off x="7712765" y="4648123"/>
            <a:ext cx="3114261" cy="420914"/>
          </a:xfrm>
          <a:prstGeom prst="rect">
            <a:avLst/>
          </a:prstGeom>
          <a:solidFill>
            <a:srgbClr val="00B050">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9" name="Rectangle 18">
            <a:extLst>
              <a:ext uri="{FF2B5EF4-FFF2-40B4-BE49-F238E27FC236}">
                <a16:creationId xmlns:a16="http://schemas.microsoft.com/office/drawing/2014/main" id="{0C76002E-8EBB-3F41-D363-AB842A09A69C}"/>
              </a:ext>
            </a:extLst>
          </p:cNvPr>
          <p:cNvSpPr/>
          <p:nvPr/>
        </p:nvSpPr>
        <p:spPr>
          <a:xfrm>
            <a:off x="5247450" y="5118609"/>
            <a:ext cx="2465316" cy="420914"/>
          </a:xfrm>
          <a:prstGeom prst="rect">
            <a:avLst/>
          </a:prstGeom>
          <a:solidFill>
            <a:srgbClr val="00B050">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Tree>
    <p:extLst>
      <p:ext uri="{BB962C8B-B14F-4D97-AF65-F5344CB8AC3E}">
        <p14:creationId xmlns:p14="http://schemas.microsoft.com/office/powerpoint/2010/main" val="1963148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7" grpId="0" animBg="1"/>
      <p:bldP spid="9" grpId="0" animBg="1"/>
      <p:bldP spid="12" grpId="0" animBg="1"/>
      <p:bldP spid="13" grpId="0" animBg="1"/>
      <p:bldP spid="14" grpId="0" animBg="1"/>
      <p:bldP spid="15" grpId="0" animBg="1"/>
      <p:bldP spid="16" grpId="0" animBg="1"/>
      <p:bldP spid="17" grpId="0" animBg="1"/>
      <p:bldP spid="18"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BH"/>
            </a:p>
          </p:txBody>
        </p:sp>
        <p:sp>
          <p:nvSpPr>
            <p:cNvPr id="11"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BH"/>
            </a:p>
          </p:txBody>
        </p:sp>
      </p:grpSp>
      <p:sp>
        <p:nvSpPr>
          <p:cNvPr id="2" name="Title 1">
            <a:extLst>
              <a:ext uri="{FF2B5EF4-FFF2-40B4-BE49-F238E27FC236}">
                <a16:creationId xmlns:a16="http://schemas.microsoft.com/office/drawing/2014/main" id="{C1782854-A469-29A3-3032-A36ED824AA2D}"/>
              </a:ext>
            </a:extLst>
          </p:cNvPr>
          <p:cNvSpPr>
            <a:spLocks noGrp="1"/>
          </p:cNvSpPr>
          <p:nvPr>
            <p:ph type="title"/>
          </p:nvPr>
        </p:nvSpPr>
        <p:spPr>
          <a:xfrm>
            <a:off x="1478522" y="1480930"/>
            <a:ext cx="5301138" cy="3254321"/>
          </a:xfrm>
        </p:spPr>
        <p:txBody>
          <a:bodyPr vert="horz" lIns="91440" tIns="45720" rIns="91440" bIns="45720" rtlCol="0" anchor="b">
            <a:normAutofit/>
          </a:bodyPr>
          <a:lstStyle/>
          <a:p>
            <a:r>
              <a:rPr lang="en-US" sz="5600" b="1" cap="all"/>
              <a:t>Analytical View</a:t>
            </a:r>
            <a:br>
              <a:rPr lang="en-US" sz="5600" b="1" cap="all"/>
            </a:br>
            <a:r>
              <a:rPr lang="en-US" sz="5600" b="1" cap="all"/>
              <a:t>of the HOLY Quran</a:t>
            </a:r>
          </a:p>
        </p:txBody>
      </p:sp>
      <p:pic>
        <p:nvPicPr>
          <p:cNvPr id="6" name="Graphic 5" descr="Open Book">
            <a:extLst>
              <a:ext uri="{FF2B5EF4-FFF2-40B4-BE49-F238E27FC236}">
                <a16:creationId xmlns:a16="http://schemas.microsoft.com/office/drawing/2014/main" id="{0B617B1F-66D5-FE44-14F3-8710B89831B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05675" y="1338739"/>
            <a:ext cx="3415614" cy="3415614"/>
          </a:xfrm>
          <a:prstGeom prst="rect">
            <a:avLst/>
          </a:prstGeom>
        </p:spPr>
      </p:pic>
    </p:spTree>
    <p:extLst>
      <p:ext uri="{BB962C8B-B14F-4D97-AF65-F5344CB8AC3E}">
        <p14:creationId xmlns:p14="http://schemas.microsoft.com/office/powerpoint/2010/main" val="2427386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4">
            <a:extLst>
              <a:ext uri="{FF2B5EF4-FFF2-40B4-BE49-F238E27FC236}">
                <a16:creationId xmlns:a16="http://schemas.microsoft.com/office/drawing/2014/main" id="{424D77FC-E43E-E93D-5FE5-06F0E295916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BH"/>
          </a:p>
        </p:txBody>
      </p:sp>
      <p:pic>
        <p:nvPicPr>
          <p:cNvPr id="8" name="Picture 7">
            <a:extLst>
              <a:ext uri="{FF2B5EF4-FFF2-40B4-BE49-F238E27FC236}">
                <a16:creationId xmlns:a16="http://schemas.microsoft.com/office/drawing/2014/main" id="{4A032649-2DE7-799E-00F3-D527F5BEB357}"/>
              </a:ext>
            </a:extLst>
          </p:cNvPr>
          <p:cNvPicPr>
            <a:picLocks noChangeAspect="1"/>
          </p:cNvPicPr>
          <p:nvPr/>
        </p:nvPicPr>
        <p:blipFill>
          <a:blip r:embed="rId3"/>
          <a:stretch>
            <a:fillRect/>
          </a:stretch>
        </p:blipFill>
        <p:spPr>
          <a:xfrm>
            <a:off x="2844800" y="1930400"/>
            <a:ext cx="6502400" cy="2997200"/>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97A6EE7C-F764-504A-D78E-010596208F61}"/>
              </a:ext>
            </a:extLst>
          </p:cNvPr>
          <p:cNvPicPr>
            <a:picLocks noChangeAspect="1"/>
          </p:cNvPicPr>
          <p:nvPr/>
        </p:nvPicPr>
        <p:blipFill>
          <a:blip r:embed="rId4"/>
          <a:stretch>
            <a:fillRect/>
          </a:stretch>
        </p:blipFill>
        <p:spPr>
          <a:xfrm>
            <a:off x="73675" y="219242"/>
            <a:ext cx="12044650" cy="2997200"/>
          </a:xfrm>
          <a:prstGeom prst="rect">
            <a:avLst/>
          </a:prstGeom>
          <a:ln>
            <a:noFill/>
          </a:ln>
          <a:effectLst>
            <a:outerShdw blurRad="292100" dist="139700" dir="2700000" algn="tl" rotWithShape="0">
              <a:srgbClr val="333333">
                <a:alpha val="65000"/>
              </a:srgbClr>
            </a:outerShdw>
          </a:effectLst>
        </p:spPr>
      </p:pic>
      <p:sp>
        <p:nvSpPr>
          <p:cNvPr id="2" name="Rectangle 1">
            <a:extLst>
              <a:ext uri="{FF2B5EF4-FFF2-40B4-BE49-F238E27FC236}">
                <a16:creationId xmlns:a16="http://schemas.microsoft.com/office/drawing/2014/main" id="{4A872593-5AF6-872D-5E65-29433013BA93}"/>
              </a:ext>
            </a:extLst>
          </p:cNvPr>
          <p:cNvSpPr/>
          <p:nvPr/>
        </p:nvSpPr>
        <p:spPr>
          <a:xfrm>
            <a:off x="190204" y="2211697"/>
            <a:ext cx="11811591" cy="689883"/>
          </a:xfrm>
          <a:prstGeom prst="rect">
            <a:avLst/>
          </a:prstGeom>
          <a:solidFill>
            <a:srgbClr val="FFFF05">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Tree>
    <p:extLst>
      <p:ext uri="{BB962C8B-B14F-4D97-AF65-F5344CB8AC3E}">
        <p14:creationId xmlns:p14="http://schemas.microsoft.com/office/powerpoint/2010/main" val="1838910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and white bars&#10;&#10;AI-generated content may be incorrect.">
            <a:extLst>
              <a:ext uri="{FF2B5EF4-FFF2-40B4-BE49-F238E27FC236}">
                <a16:creationId xmlns:a16="http://schemas.microsoft.com/office/drawing/2014/main" id="{99DCFA4B-EB3B-8FF1-98B9-6EFA0F5109F5}"/>
              </a:ext>
            </a:extLst>
          </p:cNvPr>
          <p:cNvPicPr>
            <a:picLocks noChangeAspect="1"/>
          </p:cNvPicPr>
          <p:nvPr/>
        </p:nvPicPr>
        <p:blipFill>
          <a:blip r:embed="rId2"/>
          <a:srcRect r="2685"/>
          <a:stretch/>
        </p:blipFill>
        <p:spPr>
          <a:xfrm>
            <a:off x="1448915" y="814515"/>
            <a:ext cx="9294170" cy="5228970"/>
          </a:xfrm>
          <a:prstGeom prst="rect">
            <a:avLst/>
          </a:prstGeom>
          <a:ln>
            <a:noFill/>
          </a:ln>
          <a:effectLst>
            <a:outerShdw blurRad="292100" dist="139700" dir="2700000" algn="tl" rotWithShape="0">
              <a:srgbClr val="333333">
                <a:alpha val="65000"/>
              </a:srgbClr>
            </a:outerShdw>
          </a:effectLst>
        </p:spPr>
      </p:pic>
      <p:sp>
        <p:nvSpPr>
          <p:cNvPr id="6" name="Rectangle 5">
            <a:extLst>
              <a:ext uri="{FF2B5EF4-FFF2-40B4-BE49-F238E27FC236}">
                <a16:creationId xmlns:a16="http://schemas.microsoft.com/office/drawing/2014/main" id="{49BCA476-3811-4CAC-A378-CA432176C5F9}"/>
              </a:ext>
            </a:extLst>
          </p:cNvPr>
          <p:cNvSpPr/>
          <p:nvPr/>
        </p:nvSpPr>
        <p:spPr>
          <a:xfrm>
            <a:off x="4031673" y="814516"/>
            <a:ext cx="4925292" cy="266140"/>
          </a:xfrm>
          <a:prstGeom prst="rect">
            <a:avLst/>
          </a:prstGeom>
          <a:solidFill>
            <a:schemeClr val="accent2">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8" name="Rectangle 7">
            <a:extLst>
              <a:ext uri="{FF2B5EF4-FFF2-40B4-BE49-F238E27FC236}">
                <a16:creationId xmlns:a16="http://schemas.microsoft.com/office/drawing/2014/main" id="{AB55153F-A4E8-BC9A-8F4B-878A3EE483F2}"/>
              </a:ext>
            </a:extLst>
          </p:cNvPr>
          <p:cNvSpPr/>
          <p:nvPr/>
        </p:nvSpPr>
        <p:spPr>
          <a:xfrm>
            <a:off x="1696720" y="2631440"/>
            <a:ext cx="243840" cy="1371600"/>
          </a:xfrm>
          <a:prstGeom prst="rect">
            <a:avLst/>
          </a:prstGeom>
          <a:solidFill>
            <a:srgbClr val="FFFF00">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9" name="Rectangle 8">
            <a:extLst>
              <a:ext uri="{FF2B5EF4-FFF2-40B4-BE49-F238E27FC236}">
                <a16:creationId xmlns:a16="http://schemas.microsoft.com/office/drawing/2014/main" id="{B14D789F-164D-FE5D-6329-7C308749E9D4}"/>
              </a:ext>
            </a:extLst>
          </p:cNvPr>
          <p:cNvSpPr/>
          <p:nvPr/>
        </p:nvSpPr>
        <p:spPr>
          <a:xfrm>
            <a:off x="5770880" y="5728260"/>
            <a:ext cx="1473200" cy="266140"/>
          </a:xfrm>
          <a:prstGeom prst="rect">
            <a:avLst/>
          </a:prstGeom>
          <a:solidFill>
            <a:srgbClr val="FFFF00">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0" name="Rectangle 9">
            <a:extLst>
              <a:ext uri="{FF2B5EF4-FFF2-40B4-BE49-F238E27FC236}">
                <a16:creationId xmlns:a16="http://schemas.microsoft.com/office/drawing/2014/main" id="{17F30EBC-2CBD-7F55-765B-1CB9C52767BB}"/>
              </a:ext>
            </a:extLst>
          </p:cNvPr>
          <p:cNvSpPr/>
          <p:nvPr/>
        </p:nvSpPr>
        <p:spPr>
          <a:xfrm>
            <a:off x="1940752" y="947586"/>
            <a:ext cx="832927" cy="1480654"/>
          </a:xfrm>
          <a:prstGeom prst="rect">
            <a:avLst/>
          </a:prstGeom>
          <a:solidFill>
            <a:schemeClr val="accent5">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1" name="TextBox 10">
            <a:extLst>
              <a:ext uri="{FF2B5EF4-FFF2-40B4-BE49-F238E27FC236}">
                <a16:creationId xmlns:a16="http://schemas.microsoft.com/office/drawing/2014/main" id="{05715757-FAF9-15DA-AB8C-F03B0BEF6EA3}"/>
              </a:ext>
            </a:extLst>
          </p:cNvPr>
          <p:cNvSpPr txBox="1"/>
          <p:nvPr/>
        </p:nvSpPr>
        <p:spPr>
          <a:xfrm>
            <a:off x="262574" y="1426303"/>
            <a:ext cx="1556066" cy="52322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BH" sz="2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Kristen ITC" panose="03050502040202030202" pitchFamily="66" charset="77"/>
              </a:rPr>
              <a:t>Top</a:t>
            </a:r>
          </a:p>
        </p:txBody>
      </p:sp>
    </p:spTree>
    <p:extLst>
      <p:ext uri="{BB962C8B-B14F-4D97-AF65-F5344CB8AC3E}">
        <p14:creationId xmlns:p14="http://schemas.microsoft.com/office/powerpoint/2010/main" val="3658227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2A92F5D-A55E-B09E-0043-03D8587C235F}"/>
              </a:ext>
            </a:extLst>
          </p:cNvPr>
          <p:cNvPicPr>
            <a:picLocks noGrp="1" noChangeAspect="1"/>
          </p:cNvPicPr>
          <p:nvPr>
            <p:ph idx="1"/>
          </p:nvPr>
        </p:nvPicPr>
        <p:blipFill>
          <a:blip r:embed="rId2"/>
          <a:stretch>
            <a:fillRect/>
          </a:stretch>
        </p:blipFill>
        <p:spPr>
          <a:xfrm>
            <a:off x="1870177" y="994677"/>
            <a:ext cx="9016011" cy="4868645"/>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B3718B75-8849-BEA1-0909-3A3432F9965D}"/>
              </a:ext>
            </a:extLst>
          </p:cNvPr>
          <p:cNvSpPr txBox="1"/>
          <p:nvPr/>
        </p:nvSpPr>
        <p:spPr>
          <a:xfrm>
            <a:off x="6101916" y="1940637"/>
            <a:ext cx="2383971"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BH" dirty="0"/>
              <a:t>Around “1000 Verses”</a:t>
            </a:r>
          </a:p>
        </p:txBody>
      </p:sp>
      <p:sp>
        <p:nvSpPr>
          <p:cNvPr id="9" name="TextBox 8">
            <a:extLst>
              <a:ext uri="{FF2B5EF4-FFF2-40B4-BE49-F238E27FC236}">
                <a16:creationId xmlns:a16="http://schemas.microsoft.com/office/drawing/2014/main" id="{476B3E73-D587-A3A1-1993-779585C43336}"/>
              </a:ext>
            </a:extLst>
          </p:cNvPr>
          <p:cNvSpPr txBox="1"/>
          <p:nvPr/>
        </p:nvSpPr>
        <p:spPr>
          <a:xfrm>
            <a:off x="9960903" y="4199423"/>
            <a:ext cx="1616528"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BH" dirty="0"/>
              <a:t>&gt; 4000 Verses</a:t>
            </a:r>
          </a:p>
        </p:txBody>
      </p:sp>
      <p:sp>
        <p:nvSpPr>
          <p:cNvPr id="10" name="Rectangle 9">
            <a:extLst>
              <a:ext uri="{FF2B5EF4-FFF2-40B4-BE49-F238E27FC236}">
                <a16:creationId xmlns:a16="http://schemas.microsoft.com/office/drawing/2014/main" id="{B334B17F-58B6-8DF2-0098-54E2F60F00FF}"/>
              </a:ext>
            </a:extLst>
          </p:cNvPr>
          <p:cNvSpPr/>
          <p:nvPr/>
        </p:nvSpPr>
        <p:spPr>
          <a:xfrm>
            <a:off x="5208104" y="994677"/>
            <a:ext cx="2729948" cy="237775"/>
          </a:xfrm>
          <a:prstGeom prst="rect">
            <a:avLst/>
          </a:prstGeom>
          <a:solidFill>
            <a:schemeClr val="accent2">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2" name="Rectangle 11">
            <a:extLst>
              <a:ext uri="{FF2B5EF4-FFF2-40B4-BE49-F238E27FC236}">
                <a16:creationId xmlns:a16="http://schemas.microsoft.com/office/drawing/2014/main" id="{611EC76D-09E2-71FF-C9DA-A803EFC606CB}"/>
              </a:ext>
            </a:extLst>
          </p:cNvPr>
          <p:cNvSpPr/>
          <p:nvPr/>
        </p:nvSpPr>
        <p:spPr>
          <a:xfrm>
            <a:off x="2001078" y="2737339"/>
            <a:ext cx="463826" cy="1211809"/>
          </a:xfrm>
          <a:prstGeom prst="rect">
            <a:avLst/>
          </a:prstGeom>
          <a:solidFill>
            <a:srgbClr val="FFFF00">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3" name="Rectangle 12">
            <a:extLst>
              <a:ext uri="{FF2B5EF4-FFF2-40B4-BE49-F238E27FC236}">
                <a16:creationId xmlns:a16="http://schemas.microsoft.com/office/drawing/2014/main" id="{862E2497-F716-1336-C61C-6A803E7E1A68}"/>
              </a:ext>
            </a:extLst>
          </p:cNvPr>
          <p:cNvSpPr/>
          <p:nvPr/>
        </p:nvSpPr>
        <p:spPr>
          <a:xfrm>
            <a:off x="5777947" y="5499653"/>
            <a:ext cx="1590261" cy="237775"/>
          </a:xfrm>
          <a:prstGeom prst="rect">
            <a:avLst/>
          </a:prstGeom>
          <a:solidFill>
            <a:srgbClr val="FFFF00">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5" name="Rectangle 14">
            <a:extLst>
              <a:ext uri="{FF2B5EF4-FFF2-40B4-BE49-F238E27FC236}">
                <a16:creationId xmlns:a16="http://schemas.microsoft.com/office/drawing/2014/main" id="{7343EF92-FEDF-CBA4-DA54-3AA8ED47ABD1}"/>
              </a:ext>
            </a:extLst>
          </p:cNvPr>
          <p:cNvSpPr/>
          <p:nvPr/>
        </p:nvSpPr>
        <p:spPr>
          <a:xfrm>
            <a:off x="2001079" y="2191081"/>
            <a:ext cx="945322" cy="202163"/>
          </a:xfrm>
          <a:prstGeom prst="rect">
            <a:avLst/>
          </a:prstGeom>
          <a:solidFill>
            <a:schemeClr val="accent5">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17" name="Rectangle 16">
            <a:extLst>
              <a:ext uri="{FF2B5EF4-FFF2-40B4-BE49-F238E27FC236}">
                <a16:creationId xmlns:a16="http://schemas.microsoft.com/office/drawing/2014/main" id="{5BE53C8E-283A-A22C-10C5-4C23B6302284}"/>
              </a:ext>
            </a:extLst>
          </p:cNvPr>
          <p:cNvSpPr/>
          <p:nvPr/>
        </p:nvSpPr>
        <p:spPr>
          <a:xfrm>
            <a:off x="2001079" y="4240016"/>
            <a:ext cx="945322" cy="202163"/>
          </a:xfrm>
          <a:prstGeom prst="rect">
            <a:avLst/>
          </a:prstGeom>
          <a:solidFill>
            <a:srgbClr val="00B050">
              <a:alpha val="3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Tree>
    <p:extLst>
      <p:ext uri="{BB962C8B-B14F-4D97-AF65-F5344CB8AC3E}">
        <p14:creationId xmlns:p14="http://schemas.microsoft.com/office/powerpoint/2010/main" val="2034282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2" grpId="0" animBg="1"/>
      <p:bldP spid="13" grpId="0" animBg="1"/>
      <p:bldP spid="15" grpId="0" animBg="1"/>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8BD9F15-8FA1-C421-B133-E885AE7CB8A9}"/>
              </a:ext>
            </a:extLst>
          </p:cNvPr>
          <p:cNvPicPr>
            <a:picLocks noChangeAspect="1"/>
          </p:cNvPicPr>
          <p:nvPr/>
        </p:nvPicPr>
        <p:blipFill>
          <a:blip r:embed="rId2"/>
          <a:stretch>
            <a:fillRect/>
          </a:stretch>
        </p:blipFill>
        <p:spPr>
          <a:xfrm>
            <a:off x="870857" y="231656"/>
            <a:ext cx="7772400" cy="4402601"/>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B5C42BE2-006E-50F8-4A1A-6EA093FF9671}"/>
              </a:ext>
            </a:extLst>
          </p:cNvPr>
          <p:cNvPicPr>
            <a:picLocks noChangeAspect="1"/>
          </p:cNvPicPr>
          <p:nvPr/>
        </p:nvPicPr>
        <p:blipFill>
          <a:blip r:embed="rId3"/>
          <a:stretch>
            <a:fillRect/>
          </a:stretch>
        </p:blipFill>
        <p:spPr>
          <a:xfrm>
            <a:off x="3178355" y="1857100"/>
            <a:ext cx="8682265" cy="4769244"/>
          </a:xfrm>
          <a:prstGeom prst="rect">
            <a:avLst/>
          </a:prstGeom>
          <a:ln>
            <a:noFill/>
          </a:ln>
          <a:effectLst>
            <a:outerShdw blurRad="292100" dist="139700" dir="2700000" algn="tl" rotWithShape="0">
              <a:srgbClr val="333333">
                <a:alpha val="65000"/>
              </a:srgbClr>
            </a:outerShdw>
          </a:effectLst>
        </p:spPr>
      </p:pic>
      <p:cxnSp>
        <p:nvCxnSpPr>
          <p:cNvPr id="7" name="Straight Arrow Connector 6">
            <a:extLst>
              <a:ext uri="{FF2B5EF4-FFF2-40B4-BE49-F238E27FC236}">
                <a16:creationId xmlns:a16="http://schemas.microsoft.com/office/drawing/2014/main" id="{42108979-CB7D-3439-F849-2511259AC38E}"/>
              </a:ext>
            </a:extLst>
          </p:cNvPr>
          <p:cNvCxnSpPr>
            <a:cxnSpLocks/>
          </p:cNvCxnSpPr>
          <p:nvPr/>
        </p:nvCxnSpPr>
        <p:spPr>
          <a:xfrm>
            <a:off x="1485900" y="636814"/>
            <a:ext cx="2416629" cy="1665515"/>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9" name="Straight Arrow Connector 18">
            <a:extLst>
              <a:ext uri="{FF2B5EF4-FFF2-40B4-BE49-F238E27FC236}">
                <a16:creationId xmlns:a16="http://schemas.microsoft.com/office/drawing/2014/main" id="{576C2E08-8A84-2045-F676-50E8B9D4452B}"/>
              </a:ext>
            </a:extLst>
          </p:cNvPr>
          <p:cNvCxnSpPr>
            <a:cxnSpLocks/>
          </p:cNvCxnSpPr>
          <p:nvPr/>
        </p:nvCxnSpPr>
        <p:spPr>
          <a:xfrm>
            <a:off x="1485900" y="718456"/>
            <a:ext cx="2416629" cy="1989031"/>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2" name="TextBox 21">
            <a:extLst>
              <a:ext uri="{FF2B5EF4-FFF2-40B4-BE49-F238E27FC236}">
                <a16:creationId xmlns:a16="http://schemas.microsoft.com/office/drawing/2014/main" id="{B4D4D1AB-5449-2B1F-1241-20D82D3D6523}"/>
              </a:ext>
            </a:extLst>
          </p:cNvPr>
          <p:cNvSpPr txBox="1"/>
          <p:nvPr/>
        </p:nvSpPr>
        <p:spPr>
          <a:xfrm>
            <a:off x="8939975" y="0"/>
            <a:ext cx="3252025" cy="230832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2400" dirty="0">
                <a:ln w="0"/>
                <a:solidFill>
                  <a:schemeClr val="tx1"/>
                </a:solidFill>
                <a:effectLst>
                  <a:outerShdw blurRad="38100" dist="19050" dir="2700000" algn="tl" rotWithShape="0">
                    <a:schemeClr val="dk1">
                      <a:alpha val="40000"/>
                    </a:schemeClr>
                  </a:outerShdw>
                </a:effectLst>
                <a:latin typeface="Kristen ITC" panose="03050502040202030202" pitchFamily="66" charset="77"/>
              </a:rPr>
              <a:t>Adding verse counts from Hizb 59 and 60 gives the total verses in Juz 30 — the dots connect!</a:t>
            </a:r>
          </a:p>
        </p:txBody>
      </p:sp>
      <p:sp>
        <p:nvSpPr>
          <p:cNvPr id="23" name="Rectangle 22">
            <a:extLst>
              <a:ext uri="{FF2B5EF4-FFF2-40B4-BE49-F238E27FC236}">
                <a16:creationId xmlns:a16="http://schemas.microsoft.com/office/drawing/2014/main" id="{507682B4-B4AD-FA3F-51B9-6B513FE270D1}"/>
              </a:ext>
            </a:extLst>
          </p:cNvPr>
          <p:cNvSpPr/>
          <p:nvPr/>
        </p:nvSpPr>
        <p:spPr>
          <a:xfrm>
            <a:off x="3516634" y="252260"/>
            <a:ext cx="2729948" cy="237775"/>
          </a:xfrm>
          <a:prstGeom prst="rect">
            <a:avLst/>
          </a:prstGeom>
          <a:solidFill>
            <a:schemeClr val="accent2">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
        <p:nvSpPr>
          <p:cNvPr id="25" name="Rectangle 24">
            <a:extLst>
              <a:ext uri="{FF2B5EF4-FFF2-40B4-BE49-F238E27FC236}">
                <a16:creationId xmlns:a16="http://schemas.microsoft.com/office/drawing/2014/main" id="{A532225F-81C4-4587-ED39-FFAFB26F3051}"/>
              </a:ext>
            </a:extLst>
          </p:cNvPr>
          <p:cNvSpPr/>
          <p:nvPr/>
        </p:nvSpPr>
        <p:spPr>
          <a:xfrm>
            <a:off x="6210027" y="1878442"/>
            <a:ext cx="2729948" cy="237775"/>
          </a:xfrm>
          <a:prstGeom prst="rect">
            <a:avLst/>
          </a:prstGeom>
          <a:solidFill>
            <a:schemeClr val="accent2">
              <a:lumMod val="50000"/>
              <a:alpha val="3294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BH"/>
          </a:p>
        </p:txBody>
      </p:sp>
    </p:spTree>
    <p:extLst>
      <p:ext uri="{BB962C8B-B14F-4D97-AF65-F5344CB8AC3E}">
        <p14:creationId xmlns:p14="http://schemas.microsoft.com/office/powerpoint/2010/main" val="2154392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5" grpId="0" animBg="1"/>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Crop</Template>
  <TotalTime>865</TotalTime>
  <Words>496</Words>
  <Application>Microsoft Macintosh PowerPoint</Application>
  <PresentationFormat>Widescreen</PresentationFormat>
  <Paragraphs>104</Paragraphs>
  <Slides>33</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Aptos</vt:lpstr>
      <vt:lpstr>Franklin Gothic Book</vt:lpstr>
      <vt:lpstr>Kristen ITC</vt:lpstr>
      <vt:lpstr>Crop</vt:lpstr>
      <vt:lpstr>SALAM</vt:lpstr>
      <vt:lpstr>PowerPoint Presentation</vt:lpstr>
      <vt:lpstr>PowerPoint Presentation</vt:lpstr>
      <vt:lpstr>PowerPoint Presentation</vt:lpstr>
      <vt:lpstr>Analytical View of the HOLY Quran</vt:lpstr>
      <vt:lpstr>PowerPoint Presentation</vt:lpstr>
      <vt:lpstr>PowerPoint Presentation</vt:lpstr>
      <vt:lpstr>PowerPoint Presentation</vt:lpstr>
      <vt:lpstr>PowerPoint Presentation</vt:lpstr>
      <vt:lpstr>What is the longest and shortest Ayahs (by number of words)? </vt:lpstr>
      <vt:lpstr>PowerPoint Presentation</vt:lpstr>
      <vt:lpstr>PowerPoint Presentation</vt:lpstr>
      <vt:lpstr>PowerPoint Presentation</vt:lpstr>
      <vt:lpstr>PowerPoint Presentation</vt:lpstr>
      <vt:lpstr>Now we can all understand such graph</vt:lpstr>
      <vt:lpstr>PowerPoint Presentation</vt:lpstr>
      <vt:lpstr>PowerPoint Presentation</vt:lpstr>
      <vt:lpstr>PowerPoint Presentation</vt:lpstr>
      <vt:lpstr>PowerPoint Presentation</vt:lpstr>
      <vt:lpstr>PowerPoint Presentation</vt:lpstr>
      <vt:lpstr>A general rule of thumb in life is that everything should start easy and gradually increase in difficulty. Nothing begins as hard from the start. As humans, we progress step by step — from kindergarten to school, high school, university, and eventually to work and beyond.  This is a natural law:  سنة من سنن الله a divine principle of how life unfolds</vt:lpstr>
      <vt:lpstr>PowerPoint Presentation</vt:lpstr>
      <vt:lpstr>NLP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ALI MOHAMED HASAN ALI REDHA SHAIKH HUSAIN</dc:creator>
  <cp:lastModifiedBy>ALI MOHAMED HASAN ALI REDHA SHAIKH HUSAIN</cp:lastModifiedBy>
  <cp:revision>10</cp:revision>
  <dcterms:created xsi:type="dcterms:W3CDTF">2025-04-22T10:37:05Z</dcterms:created>
  <dcterms:modified xsi:type="dcterms:W3CDTF">2025-04-28T17:06:12Z</dcterms:modified>
</cp:coreProperties>
</file>

<file path=docProps/thumbnail.jpeg>
</file>